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1" r:id="rId1"/>
  </p:sldMasterIdLst>
  <p:notesMasterIdLst>
    <p:notesMasterId r:id="rId15"/>
  </p:notesMasterIdLst>
  <p:sldIdLst>
    <p:sldId id="289" r:id="rId2"/>
    <p:sldId id="290" r:id="rId3"/>
    <p:sldId id="297" r:id="rId4"/>
    <p:sldId id="304" r:id="rId5"/>
    <p:sldId id="305" r:id="rId6"/>
    <p:sldId id="298" r:id="rId7"/>
    <p:sldId id="299" r:id="rId8"/>
    <p:sldId id="300" r:id="rId9"/>
    <p:sldId id="306" r:id="rId10"/>
    <p:sldId id="309" r:id="rId11"/>
    <p:sldId id="307" r:id="rId12"/>
    <p:sldId id="310" r:id="rId13"/>
    <p:sldId id="311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6F0EA"/>
    <a:srgbClr val="72C7FF"/>
    <a:srgbClr val="99360B"/>
    <a:srgbClr val="C09100"/>
    <a:srgbClr val="1774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5854"/>
    <p:restoredTop sz="93692"/>
  </p:normalViewPr>
  <p:slideViewPr>
    <p:cSldViewPr snapToGrid="0" snapToObjects="1">
      <p:cViewPr varScale="1">
        <p:scale>
          <a:sx n="127" d="100"/>
          <a:sy n="127" d="100"/>
        </p:scale>
        <p:origin x="55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92944B-7965-9440-B97B-D806E1DFEAC4}" type="datetimeFigureOut">
              <a:rPr lang="en-US" smtClean="0"/>
              <a:t>6/26/19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A098B3-930A-7049-858E-1038589BA6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8836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ImageSource:https</a:t>
            </a:r>
            <a:r>
              <a:rPr lang="en-US" dirty="0"/>
              <a:t>://</a:t>
            </a:r>
            <a:r>
              <a:rPr lang="en-US" dirty="0" err="1"/>
              <a:t>upload.wikimedia.org</a:t>
            </a:r>
            <a:r>
              <a:rPr lang="en-US" dirty="0"/>
              <a:t>/</a:t>
            </a:r>
            <a:r>
              <a:rPr lang="en-US" dirty="0" err="1"/>
              <a:t>wikipedia</a:t>
            </a:r>
            <a:r>
              <a:rPr lang="en-US" dirty="0"/>
              <a:t>/commons/thumb/2/2b/</a:t>
            </a:r>
            <a:r>
              <a:rPr lang="en-US" dirty="0" err="1"/>
              <a:t>Mental_Disorder_Silhouette.png</a:t>
            </a:r>
            <a:r>
              <a:rPr lang="en-US" dirty="0"/>
              <a:t>/1200px-Mental_Disorder_Silhouette.png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C90CD-8584-F64B-971E-679F78CED6D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9485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ImageSource:https</a:t>
            </a:r>
            <a:r>
              <a:rPr lang="en-US" dirty="0"/>
              <a:t>://</a:t>
            </a:r>
            <a:r>
              <a:rPr lang="en-US" dirty="0" err="1"/>
              <a:t>upload.wikimedia.org</a:t>
            </a:r>
            <a:r>
              <a:rPr lang="en-US" dirty="0"/>
              <a:t>/</a:t>
            </a:r>
            <a:r>
              <a:rPr lang="en-US" dirty="0" err="1"/>
              <a:t>wikipedia</a:t>
            </a:r>
            <a:r>
              <a:rPr lang="en-US" dirty="0"/>
              <a:t>/commons/thumb/2/2b/</a:t>
            </a:r>
            <a:r>
              <a:rPr lang="en-US" dirty="0" err="1"/>
              <a:t>Mental_Disorder_Silhouette.png</a:t>
            </a:r>
            <a:r>
              <a:rPr lang="en-US" dirty="0"/>
              <a:t>/1200px-Mental_Disorder_Silhouette.png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C90CD-8584-F64B-971E-679F78CED6D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9100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ImageSource:https</a:t>
            </a:r>
            <a:r>
              <a:rPr lang="en-US" dirty="0"/>
              <a:t>://</a:t>
            </a:r>
            <a:r>
              <a:rPr lang="en-US" dirty="0" err="1"/>
              <a:t>upload.wikimedia.org</a:t>
            </a:r>
            <a:r>
              <a:rPr lang="en-US" dirty="0"/>
              <a:t>/</a:t>
            </a:r>
            <a:r>
              <a:rPr lang="en-US" dirty="0" err="1"/>
              <a:t>wikipedia</a:t>
            </a:r>
            <a:r>
              <a:rPr lang="en-US" dirty="0"/>
              <a:t>/commons/thumb/2/2b/</a:t>
            </a:r>
            <a:r>
              <a:rPr lang="en-US" dirty="0" err="1"/>
              <a:t>Mental_Disorder_Silhouette.png</a:t>
            </a:r>
            <a:r>
              <a:rPr lang="en-US" dirty="0"/>
              <a:t>/1200px-Mental_Disorder_Silhouette.png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C90CD-8584-F64B-971E-679F78CED6D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8527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ImageSource:https</a:t>
            </a:r>
            <a:r>
              <a:rPr lang="en-US" dirty="0"/>
              <a:t>://</a:t>
            </a:r>
            <a:r>
              <a:rPr lang="en-US" dirty="0" err="1"/>
              <a:t>upload.wikimedia.org</a:t>
            </a:r>
            <a:r>
              <a:rPr lang="en-US" dirty="0"/>
              <a:t>/</a:t>
            </a:r>
            <a:r>
              <a:rPr lang="en-US" dirty="0" err="1"/>
              <a:t>wikipedia</a:t>
            </a:r>
            <a:r>
              <a:rPr lang="en-US" dirty="0"/>
              <a:t>/commons/thumb/2/2b/</a:t>
            </a:r>
            <a:r>
              <a:rPr lang="en-US" dirty="0" err="1"/>
              <a:t>Mental_Disorder_Silhouette.png</a:t>
            </a:r>
            <a:r>
              <a:rPr lang="en-US" dirty="0"/>
              <a:t>/1200px-Mental_Disorder_Silhouette.png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C90CD-8584-F64B-971E-679F78CED6D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474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ImageSource:https</a:t>
            </a:r>
            <a:r>
              <a:rPr lang="en-US" dirty="0"/>
              <a:t>://</a:t>
            </a:r>
            <a:r>
              <a:rPr lang="en-US" dirty="0" err="1"/>
              <a:t>upload.wikimedia.org</a:t>
            </a:r>
            <a:r>
              <a:rPr lang="en-US" dirty="0"/>
              <a:t>/</a:t>
            </a:r>
            <a:r>
              <a:rPr lang="en-US" dirty="0" err="1"/>
              <a:t>wikipedia</a:t>
            </a:r>
            <a:r>
              <a:rPr lang="en-US" dirty="0"/>
              <a:t>/commons/thumb/2/2b/</a:t>
            </a:r>
            <a:r>
              <a:rPr lang="en-US" dirty="0" err="1"/>
              <a:t>Mental_Disorder_Silhouette.png</a:t>
            </a:r>
            <a:r>
              <a:rPr lang="en-US" dirty="0"/>
              <a:t>/1200px-Mental_Disorder_Silhouette.png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C90CD-8584-F64B-971E-679F78CED6D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6425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ImageSource:https</a:t>
            </a:r>
            <a:r>
              <a:rPr lang="en-US" dirty="0"/>
              <a:t>://</a:t>
            </a:r>
            <a:r>
              <a:rPr lang="en-US" dirty="0" err="1"/>
              <a:t>upload.wikimedia.org</a:t>
            </a:r>
            <a:r>
              <a:rPr lang="en-US" dirty="0"/>
              <a:t>/</a:t>
            </a:r>
            <a:r>
              <a:rPr lang="en-US" dirty="0" err="1"/>
              <a:t>wikipedia</a:t>
            </a:r>
            <a:r>
              <a:rPr lang="en-US" dirty="0"/>
              <a:t>/commons/thumb/2/2b/</a:t>
            </a:r>
            <a:r>
              <a:rPr lang="en-US" dirty="0" err="1"/>
              <a:t>Mental_Disorder_Silhouette.png</a:t>
            </a:r>
            <a:r>
              <a:rPr lang="en-US" dirty="0"/>
              <a:t>/1200px-Mental_Disorder_Silhouette.png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C90CD-8584-F64B-971E-679F78CED6D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3913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ImageSource:https</a:t>
            </a:r>
            <a:r>
              <a:rPr lang="en-US" dirty="0"/>
              <a:t>://</a:t>
            </a:r>
            <a:r>
              <a:rPr lang="en-US" dirty="0" err="1"/>
              <a:t>upload.wikimedia.org</a:t>
            </a:r>
            <a:r>
              <a:rPr lang="en-US" dirty="0"/>
              <a:t>/</a:t>
            </a:r>
            <a:r>
              <a:rPr lang="en-US" dirty="0" err="1"/>
              <a:t>wikipedia</a:t>
            </a:r>
            <a:r>
              <a:rPr lang="en-US" dirty="0"/>
              <a:t>/commons/thumb/2/2b/</a:t>
            </a:r>
            <a:r>
              <a:rPr lang="en-US" dirty="0" err="1"/>
              <a:t>Mental_Disorder_Silhouette.png</a:t>
            </a:r>
            <a:r>
              <a:rPr lang="en-US" dirty="0"/>
              <a:t>/1200px-Mental_Disorder_Silhouette.png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C90CD-8584-F64B-971E-679F78CED6D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7880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ImageSource:https</a:t>
            </a:r>
            <a:r>
              <a:rPr lang="en-US" dirty="0"/>
              <a:t>://</a:t>
            </a:r>
            <a:r>
              <a:rPr lang="en-US" dirty="0" err="1"/>
              <a:t>upload.wikimedia.org</a:t>
            </a:r>
            <a:r>
              <a:rPr lang="en-US" dirty="0"/>
              <a:t>/</a:t>
            </a:r>
            <a:r>
              <a:rPr lang="en-US" dirty="0" err="1"/>
              <a:t>wikipedia</a:t>
            </a:r>
            <a:r>
              <a:rPr lang="en-US" dirty="0"/>
              <a:t>/commons/thumb/2/2b/</a:t>
            </a:r>
            <a:r>
              <a:rPr lang="en-US" dirty="0" err="1"/>
              <a:t>Mental_Disorder_Silhouette.png</a:t>
            </a:r>
            <a:r>
              <a:rPr lang="en-US" dirty="0"/>
              <a:t>/1200px-Mental_Disorder_Silhouette.png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C90CD-8584-F64B-971E-679F78CED6D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1371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ImageSource:https</a:t>
            </a:r>
            <a:r>
              <a:rPr lang="en-US" dirty="0"/>
              <a:t>://</a:t>
            </a:r>
            <a:r>
              <a:rPr lang="en-US" dirty="0" err="1"/>
              <a:t>upload.wikimedia.org</a:t>
            </a:r>
            <a:r>
              <a:rPr lang="en-US" dirty="0"/>
              <a:t>/</a:t>
            </a:r>
            <a:r>
              <a:rPr lang="en-US" dirty="0" err="1"/>
              <a:t>wikipedia</a:t>
            </a:r>
            <a:r>
              <a:rPr lang="en-US" dirty="0"/>
              <a:t>/commons/thumb/2/2b/</a:t>
            </a:r>
            <a:r>
              <a:rPr lang="en-US" dirty="0" err="1"/>
              <a:t>Mental_Disorder_Silhouette.png</a:t>
            </a:r>
            <a:r>
              <a:rPr lang="en-US" dirty="0"/>
              <a:t>/1200px-Mental_Disorder_Silhouette.png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C90CD-8584-F64B-971E-679F78CED6D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9991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ImageSource:https</a:t>
            </a:r>
            <a:r>
              <a:rPr lang="en-US" dirty="0"/>
              <a:t>://</a:t>
            </a:r>
            <a:r>
              <a:rPr lang="en-US" dirty="0" err="1"/>
              <a:t>upload.wikimedia.org</a:t>
            </a:r>
            <a:r>
              <a:rPr lang="en-US" dirty="0"/>
              <a:t>/</a:t>
            </a:r>
            <a:r>
              <a:rPr lang="en-US" dirty="0" err="1"/>
              <a:t>wikipedia</a:t>
            </a:r>
            <a:r>
              <a:rPr lang="en-US" dirty="0"/>
              <a:t>/commons/thumb/2/2b/</a:t>
            </a:r>
            <a:r>
              <a:rPr lang="en-US" dirty="0" err="1"/>
              <a:t>Mental_Disorder_Silhouette.png</a:t>
            </a:r>
            <a:r>
              <a:rPr lang="en-US" dirty="0"/>
              <a:t>/1200px-Mental_Disorder_Silhouette.png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C90CD-8584-F64B-971E-679F78CED6D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1550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53CE4823-BD24-714E-A7B0-01964B60228A}" type="datetimeFigureOut">
              <a:rPr lang="en-US" smtClean="0"/>
              <a:t>6/26/19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7542D7F9-1FF2-884F-B3A3-54B2AA6113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7061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E4823-BD24-714E-A7B0-01964B60228A}" type="datetimeFigureOut">
              <a:rPr lang="en-US" smtClean="0"/>
              <a:t>6/26/19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2D7F9-1FF2-884F-B3A3-54B2AA6113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7561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E4823-BD24-714E-A7B0-01964B60228A}" type="datetimeFigureOut">
              <a:rPr lang="en-US" smtClean="0"/>
              <a:t>6/26/19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2D7F9-1FF2-884F-B3A3-54B2AA6113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68178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E4823-BD24-714E-A7B0-01964B60228A}" type="datetimeFigureOut">
              <a:rPr lang="en-US" smtClean="0"/>
              <a:t>6/26/19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2D7F9-1FF2-884F-B3A3-54B2AA611324}" type="slidenum">
              <a:rPr lang="en-US" smtClean="0"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4957826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E4823-BD24-714E-A7B0-01964B60228A}" type="datetimeFigureOut">
              <a:rPr lang="en-US" smtClean="0"/>
              <a:t>6/26/19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2D7F9-1FF2-884F-B3A3-54B2AA6113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0074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E4823-BD24-714E-A7B0-01964B60228A}" type="datetimeFigureOut">
              <a:rPr lang="en-US" smtClean="0"/>
              <a:t>6/26/19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2D7F9-1FF2-884F-B3A3-54B2AA6113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0530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E4823-BD24-714E-A7B0-01964B60228A}" type="datetimeFigureOut">
              <a:rPr lang="en-US" smtClean="0"/>
              <a:t>6/26/19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2D7F9-1FF2-884F-B3A3-54B2AA6113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35060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E4823-BD24-714E-A7B0-01964B60228A}" type="datetimeFigureOut">
              <a:rPr lang="en-US" smtClean="0"/>
              <a:t>6/26/19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2D7F9-1FF2-884F-B3A3-54B2AA6113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3161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E4823-BD24-714E-A7B0-01964B60228A}" type="datetimeFigureOut">
              <a:rPr lang="en-US" smtClean="0"/>
              <a:t>6/26/19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2D7F9-1FF2-884F-B3A3-54B2AA6113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2016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E4823-BD24-714E-A7B0-01964B60228A}" type="datetimeFigureOut">
              <a:rPr lang="en-US" smtClean="0"/>
              <a:t>6/26/19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2D7F9-1FF2-884F-B3A3-54B2AA6113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4879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E4823-BD24-714E-A7B0-01964B60228A}" type="datetimeFigureOut">
              <a:rPr lang="en-US" smtClean="0"/>
              <a:t>6/26/19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2D7F9-1FF2-884F-B3A3-54B2AA6113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3451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E4823-BD24-714E-A7B0-01964B60228A}" type="datetimeFigureOut">
              <a:rPr lang="en-US" smtClean="0"/>
              <a:t>6/26/19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2D7F9-1FF2-884F-B3A3-54B2AA6113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8656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E4823-BD24-714E-A7B0-01964B60228A}" type="datetimeFigureOut">
              <a:rPr lang="en-US" smtClean="0"/>
              <a:t>6/26/19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2D7F9-1FF2-884F-B3A3-54B2AA6113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96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E4823-BD24-714E-A7B0-01964B60228A}" type="datetimeFigureOut">
              <a:rPr lang="en-US" smtClean="0"/>
              <a:t>6/26/19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2D7F9-1FF2-884F-B3A3-54B2AA6113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02697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E4823-BD24-714E-A7B0-01964B60228A}" type="datetimeFigureOut">
              <a:rPr lang="en-US" smtClean="0"/>
              <a:t>6/26/19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2D7F9-1FF2-884F-B3A3-54B2AA6113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2981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E4823-BD24-714E-A7B0-01964B60228A}" type="datetimeFigureOut">
              <a:rPr lang="en-US" smtClean="0"/>
              <a:t>6/26/19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2D7F9-1FF2-884F-B3A3-54B2AA6113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0594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E4823-BD24-714E-A7B0-01964B60228A}" type="datetimeFigureOut">
              <a:rPr lang="en-US" smtClean="0"/>
              <a:t>6/26/19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2D7F9-1FF2-884F-B3A3-54B2AA6113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8338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CE4823-BD24-714E-A7B0-01964B60228A}" type="datetimeFigureOut">
              <a:rPr lang="en-US" smtClean="0"/>
              <a:t>6/26/19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42D7F9-1FF2-884F-B3A3-54B2AA6113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77156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694" r:id="rId3"/>
    <p:sldLayoutId id="2147483695" r:id="rId4"/>
    <p:sldLayoutId id="2147483696" r:id="rId5"/>
    <p:sldLayoutId id="2147483697" r:id="rId6"/>
    <p:sldLayoutId id="2147483698" r:id="rId7"/>
    <p:sldLayoutId id="2147483699" r:id="rId8"/>
    <p:sldLayoutId id="2147483700" r:id="rId9"/>
    <p:sldLayoutId id="2147483701" r:id="rId10"/>
    <p:sldLayoutId id="2147483702" r:id="rId11"/>
    <p:sldLayoutId id="2147483703" r:id="rId12"/>
    <p:sldLayoutId id="2147483704" r:id="rId13"/>
    <p:sldLayoutId id="2147483705" r:id="rId14"/>
    <p:sldLayoutId id="2147483706" r:id="rId15"/>
    <p:sldLayoutId id="2147483707" r:id="rId16"/>
    <p:sldLayoutId id="2147483708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tiff"/><Relationship Id="rId4" Type="http://schemas.openxmlformats.org/officeDocument/2006/relationships/image" Target="../media/image14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tiff"/><Relationship Id="rId4" Type="http://schemas.openxmlformats.org/officeDocument/2006/relationships/image" Target="../media/image16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tiff"/><Relationship Id="rId5" Type="http://schemas.openxmlformats.org/officeDocument/2006/relationships/image" Target="../media/image19.tiff"/><Relationship Id="rId4" Type="http://schemas.openxmlformats.org/officeDocument/2006/relationships/image" Target="../media/image18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77000"/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4">
            <a:extLst>
              <a:ext uri="{FF2B5EF4-FFF2-40B4-BE49-F238E27FC236}">
                <a16:creationId xmlns:a16="http://schemas.microsoft.com/office/drawing/2014/main" id="{A448ECC9-DE7B-4909-A191-F703DF1EA9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9914" y="699001"/>
            <a:ext cx="1284047" cy="411642"/>
          </a:xfrm>
          <a:prstGeom prst="rect">
            <a:avLst/>
          </a:prstGeom>
          <a:noFill/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20A7EA9-D534-734B-AD5F-DA80C8F91D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347961">
            <a:off x="167665" y="1205220"/>
            <a:ext cx="1943321" cy="140883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45C7C75-D61D-D343-961B-3A517E1DE7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010896">
            <a:off x="5131414" y="1194292"/>
            <a:ext cx="807709" cy="176946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11B7C7B-80BB-514B-8276-241BCBD0D8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764126" y="1669896"/>
            <a:ext cx="781959" cy="193432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7C77C5B-71F1-9B41-979F-59325DC424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5962952">
            <a:off x="9390519" y="3611399"/>
            <a:ext cx="694082" cy="171693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79ED0E47-BEF3-134F-A545-FFFFD050DBA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5882712" y="4148051"/>
            <a:ext cx="791269" cy="1957348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71DDA45F-58EC-A04F-8D6B-5742E2BDA497}"/>
              </a:ext>
            </a:extLst>
          </p:cNvPr>
          <p:cNvSpPr txBox="1"/>
          <p:nvPr/>
        </p:nvSpPr>
        <p:spPr>
          <a:xfrm>
            <a:off x="7417772" y="1377525"/>
            <a:ext cx="3981748" cy="1754326"/>
          </a:xfrm>
          <a:prstGeom prst="rect">
            <a:avLst/>
          </a:prstGeom>
          <a:blipFill>
            <a:blip r:embed="rId9">
              <a:alphaModFix amt="77000"/>
            </a:blip>
            <a:tile tx="0" ty="0" sx="100000" sy="100000" flip="none" algn="tl"/>
          </a:blipFill>
          <a:effectLst>
            <a:innerShdw blurRad="63500" dist="50800" dir="10800000">
              <a:prstClr val="black">
                <a:alpha val="50000"/>
              </a:prstClr>
            </a:innerShdw>
          </a:effectLst>
          <a:scene3d>
            <a:camera prst="orthographicFront"/>
            <a:lightRig rig="threePt" dir="t"/>
          </a:scene3d>
          <a:sp3d>
            <a:bevelT prst="angle"/>
          </a:sp3d>
        </p:spPr>
        <p:txBody>
          <a:bodyPr wrap="square" rtlCol="0">
            <a:spAutoFit/>
          </a:bodyPr>
          <a:lstStyle/>
          <a:p>
            <a:r>
              <a:rPr lang="en-US" sz="5400" dirty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  <a:latin typeface="Apple Chancery" panose="03020702040506060504" pitchFamily="66" charset="-79"/>
                <a:ea typeface="Brush Script MT" panose="03060802040406070304" pitchFamily="66" charset="-122"/>
                <a:cs typeface="Apple Chancery" panose="03020702040506060504" pitchFamily="66" charset="-79"/>
              </a:rPr>
              <a:t>SPEED		RACER</a:t>
            </a:r>
          </a:p>
        </p:txBody>
      </p:sp>
      <p:sp>
        <p:nvSpPr>
          <p:cNvPr id="45" name="Striped Right Arrow 44">
            <a:extLst>
              <a:ext uri="{FF2B5EF4-FFF2-40B4-BE49-F238E27FC236}">
                <a16:creationId xmlns:a16="http://schemas.microsoft.com/office/drawing/2014/main" id="{1087F2E0-6F90-0941-9DCF-44D2CD33222C}"/>
              </a:ext>
            </a:extLst>
          </p:cNvPr>
          <p:cNvSpPr/>
          <p:nvPr/>
        </p:nvSpPr>
        <p:spPr>
          <a:xfrm>
            <a:off x="535526" y="4807326"/>
            <a:ext cx="3163947" cy="1501776"/>
          </a:xfrm>
          <a:prstGeom prst="stripedRightArrow">
            <a:avLst/>
          </a:prstGeom>
          <a:blipFill dpi="0" rotWithShape="1">
            <a:blip r:embed="rId9"/>
            <a:srcRect/>
            <a:tile tx="0" ty="0" sx="100000" sy="100000" flip="none" algn="tl"/>
          </a:blipFill>
          <a:ln>
            <a:noFill/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600" b="1" spc="300" dirty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  <a:latin typeface="Apple Chancery" panose="03020702040506060504" pitchFamily="66" charset="-79"/>
                <a:ea typeface="Brush Script MT" panose="03060802040406070304" pitchFamily="66" charset="-122"/>
                <a:cs typeface="Apple Chancery" panose="03020702040506060504" pitchFamily="66" charset="-79"/>
              </a:rPr>
              <a:t>ANIRUDH</a:t>
            </a:r>
          </a:p>
          <a:p>
            <a:r>
              <a:rPr lang="en-US" sz="1600" b="1" spc="300" dirty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  <a:latin typeface="Apple Chancery" panose="03020702040506060504" pitchFamily="66" charset="-79"/>
                <a:ea typeface="Brush Script MT" panose="03060802040406070304" pitchFamily="66" charset="-122"/>
                <a:cs typeface="Apple Chancery" panose="03020702040506060504" pitchFamily="66" charset="-79"/>
              </a:rPr>
              <a:t>BHATTACHARYA</a:t>
            </a:r>
          </a:p>
        </p:txBody>
      </p:sp>
      <p:sp>
        <p:nvSpPr>
          <p:cNvPr id="46" name="Striped Right Arrow 45">
            <a:extLst>
              <a:ext uri="{FF2B5EF4-FFF2-40B4-BE49-F238E27FC236}">
                <a16:creationId xmlns:a16="http://schemas.microsoft.com/office/drawing/2014/main" id="{5B3A4513-5CF0-F74F-950C-507AF405DED8}"/>
              </a:ext>
            </a:extLst>
          </p:cNvPr>
          <p:cNvSpPr/>
          <p:nvPr/>
        </p:nvSpPr>
        <p:spPr>
          <a:xfrm>
            <a:off x="535527" y="3944349"/>
            <a:ext cx="2001196" cy="1182376"/>
          </a:xfrm>
          <a:prstGeom prst="stripedRightArrow">
            <a:avLst/>
          </a:prstGeom>
          <a:blipFill dpi="0" rotWithShape="1">
            <a:blip r:embed="rId9"/>
            <a:srcRect/>
            <a:tile tx="0" ty="0" sx="100000" sy="100000" flip="none" algn="tl"/>
          </a:blipFill>
          <a:ln>
            <a:noFill/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b="1" spc="300" dirty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  <a:latin typeface="Apple Chancery" panose="03020702040506060504" pitchFamily="66" charset="-79"/>
                <a:ea typeface="Brush Script MT" panose="03060802040406070304" pitchFamily="66" charset="-122"/>
                <a:cs typeface="Apple Chancery" panose="03020702040506060504" pitchFamily="66" charset="-79"/>
              </a:rPr>
              <a:t>GAMING</a:t>
            </a:r>
            <a:endParaRPr lang="en-US" sz="1600" b="1" spc="300" dirty="0">
              <a:solidFill>
                <a:schemeClr val="bg1"/>
              </a:solidFill>
              <a:effectLst>
                <a:glow rad="127000">
                  <a:schemeClr val="tx1">
                    <a:lumMod val="85000"/>
                  </a:schemeClr>
                </a:glow>
              </a:effectLst>
              <a:latin typeface="Apple Chancery" panose="03020702040506060504" pitchFamily="66" charset="-79"/>
              <a:ea typeface="Brush Script MT" panose="03060802040406070304" pitchFamily="66" charset="-122"/>
              <a:cs typeface="Apple Chancery" panose="03020702040506060504" pitchFamily="66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985808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ded Corner 6">
            <a:extLst>
              <a:ext uri="{FF2B5EF4-FFF2-40B4-BE49-F238E27FC236}">
                <a16:creationId xmlns:a16="http://schemas.microsoft.com/office/drawing/2014/main" id="{D29772DA-1EFD-E14F-A35D-08152EE04524}"/>
              </a:ext>
            </a:extLst>
          </p:cNvPr>
          <p:cNvSpPr/>
          <p:nvPr/>
        </p:nvSpPr>
        <p:spPr>
          <a:xfrm>
            <a:off x="244748" y="161789"/>
            <a:ext cx="8872866" cy="629957"/>
          </a:xfrm>
          <a:prstGeom prst="foldedCorner">
            <a:avLst/>
          </a:prstGeom>
          <a:solidFill>
            <a:schemeClr val="tx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olded Corner 7">
            <a:extLst>
              <a:ext uri="{FF2B5EF4-FFF2-40B4-BE49-F238E27FC236}">
                <a16:creationId xmlns:a16="http://schemas.microsoft.com/office/drawing/2014/main" id="{63559CD2-2C00-DC4C-BBCA-4444D6E31985}"/>
              </a:ext>
            </a:extLst>
          </p:cNvPr>
          <p:cNvSpPr/>
          <p:nvPr/>
        </p:nvSpPr>
        <p:spPr>
          <a:xfrm>
            <a:off x="324261" y="204825"/>
            <a:ext cx="8872866" cy="629957"/>
          </a:xfrm>
          <a:prstGeom prst="foldedCorner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spc="300" dirty="0">
                <a:ln w="0"/>
                <a:solidFill>
                  <a:srgbClr val="00206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urier" pitchFamily="2" charset="0"/>
              </a:rPr>
              <a:t>USER INTERFACE MANAGER</a:t>
            </a:r>
            <a:endParaRPr lang="en-US" sz="2000" spc="300" dirty="0">
              <a:ln w="0"/>
              <a:solidFill>
                <a:srgbClr val="00206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urier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240E570-C5CB-C543-8242-7622DA32B8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261" y="1341846"/>
            <a:ext cx="4483583" cy="4020195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DBFAA612-A905-3F4B-A093-BD1E9EB74E83}"/>
              </a:ext>
            </a:extLst>
          </p:cNvPr>
          <p:cNvSpPr txBox="1"/>
          <p:nvPr/>
        </p:nvSpPr>
        <p:spPr>
          <a:xfrm>
            <a:off x="5552637" y="1660692"/>
            <a:ext cx="1327353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80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latin typeface="Savoye LET Plain" pitchFamily="2" charset="0"/>
              </a:rPr>
              <a:t>}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B5754F5-D714-1B42-AE24-58AB0872DE91}"/>
              </a:ext>
            </a:extLst>
          </p:cNvPr>
          <p:cNvSpPr txBox="1"/>
          <p:nvPr/>
        </p:nvSpPr>
        <p:spPr>
          <a:xfrm>
            <a:off x="6537501" y="2445521"/>
            <a:ext cx="53192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Function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Mute() </a:t>
            </a:r>
            <a:r>
              <a:rPr lang="en-US" dirty="0">
                <a:solidFill>
                  <a:schemeClr val="bg2"/>
                </a:solidFill>
              </a:rPr>
              <a:t>sets the property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audioSource.mute </a:t>
            </a:r>
            <a:r>
              <a:rPr lang="en-US" dirty="0">
                <a:solidFill>
                  <a:schemeClr val="bg2"/>
                </a:solidFill>
              </a:rPr>
              <a:t>to true when the value of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audio_play </a:t>
            </a:r>
            <a:r>
              <a:rPr lang="en-US" dirty="0">
                <a:solidFill>
                  <a:schemeClr val="bg2"/>
                </a:solidFill>
              </a:rPr>
              <a:t>is true and also the other way round</a:t>
            </a:r>
          </a:p>
        </p:txBody>
      </p:sp>
    </p:spTree>
    <p:extLst>
      <p:ext uri="{BB962C8B-B14F-4D97-AF65-F5344CB8AC3E}">
        <p14:creationId xmlns:p14="http://schemas.microsoft.com/office/powerpoint/2010/main" val="5631640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ded Corner 6">
            <a:extLst>
              <a:ext uri="{FF2B5EF4-FFF2-40B4-BE49-F238E27FC236}">
                <a16:creationId xmlns:a16="http://schemas.microsoft.com/office/drawing/2014/main" id="{D29772DA-1EFD-E14F-A35D-08152EE04524}"/>
              </a:ext>
            </a:extLst>
          </p:cNvPr>
          <p:cNvSpPr/>
          <p:nvPr/>
        </p:nvSpPr>
        <p:spPr>
          <a:xfrm>
            <a:off x="244748" y="161789"/>
            <a:ext cx="8872866" cy="629957"/>
          </a:xfrm>
          <a:prstGeom prst="foldedCorner">
            <a:avLst/>
          </a:prstGeom>
          <a:solidFill>
            <a:schemeClr val="tx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olded Corner 7">
            <a:extLst>
              <a:ext uri="{FF2B5EF4-FFF2-40B4-BE49-F238E27FC236}">
                <a16:creationId xmlns:a16="http://schemas.microsoft.com/office/drawing/2014/main" id="{63559CD2-2C00-DC4C-BBCA-4444D6E31985}"/>
              </a:ext>
            </a:extLst>
          </p:cNvPr>
          <p:cNvSpPr/>
          <p:nvPr/>
        </p:nvSpPr>
        <p:spPr>
          <a:xfrm>
            <a:off x="324261" y="204825"/>
            <a:ext cx="8872866" cy="629957"/>
          </a:xfrm>
          <a:prstGeom prst="foldedCorner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spc="300" dirty="0">
                <a:ln w="0"/>
                <a:solidFill>
                  <a:srgbClr val="00206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urier" pitchFamily="2" charset="0"/>
              </a:rPr>
              <a:t>USER INTERFACE MANAGER</a:t>
            </a:r>
            <a:endParaRPr lang="en-US" sz="2000" spc="300" dirty="0">
              <a:ln w="0"/>
              <a:solidFill>
                <a:srgbClr val="00206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urier" pitchFamily="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7BF541D-B2CE-7040-A63F-E28610C07A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261" y="1177726"/>
            <a:ext cx="8687004" cy="544116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BCDC9BA-116D-2C47-A47B-5A5757EE9881}"/>
              </a:ext>
            </a:extLst>
          </p:cNvPr>
          <p:cNvSpPr txBox="1"/>
          <p:nvPr/>
        </p:nvSpPr>
        <p:spPr>
          <a:xfrm>
            <a:off x="5414131" y="1177726"/>
            <a:ext cx="132735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latin typeface="Savoye LET Plain" pitchFamily="2" charset="0"/>
              </a:rPr>
              <a:t>}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F772DBC-B7CD-7C4F-8A67-57BEF4813C44}"/>
              </a:ext>
            </a:extLst>
          </p:cNvPr>
          <p:cNvSpPr txBox="1"/>
          <p:nvPr/>
        </p:nvSpPr>
        <p:spPr>
          <a:xfrm>
            <a:off x="6457988" y="1662647"/>
            <a:ext cx="53192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Function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Play() </a:t>
            </a:r>
            <a:r>
              <a:rPr lang="en-US" dirty="0">
                <a:solidFill>
                  <a:schemeClr val="bg2"/>
                </a:solidFill>
              </a:rPr>
              <a:t>enables user to replay the game by reloading level 1 scene after the game is over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It also sets Time.timeScale to 1 in order to remove pause condition set at game over condition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352DD8-4833-B349-B83C-56E1805712A8}"/>
              </a:ext>
            </a:extLst>
          </p:cNvPr>
          <p:cNvSpPr txBox="1"/>
          <p:nvPr/>
        </p:nvSpPr>
        <p:spPr>
          <a:xfrm>
            <a:off x="5414131" y="3136843"/>
            <a:ext cx="132735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latin typeface="Savoye LET Plain" pitchFamily="2" charset="0"/>
              </a:rPr>
              <a:t>}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ADA541E-0AA9-1C40-9C6E-B91AB674E475}"/>
              </a:ext>
            </a:extLst>
          </p:cNvPr>
          <p:cNvSpPr txBox="1"/>
          <p:nvPr/>
        </p:nvSpPr>
        <p:spPr>
          <a:xfrm>
            <a:off x="6351639" y="3596205"/>
            <a:ext cx="53192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Function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Pause() </a:t>
            </a:r>
            <a:r>
              <a:rPr lang="en-US" dirty="0">
                <a:solidFill>
                  <a:schemeClr val="bg2"/>
                </a:solidFill>
              </a:rPr>
              <a:t>checks the Time.timeScale value and inverts its value whenever invoked by user by clicking the pause button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B0FA094-273D-0046-837B-9F9A0A493DFD}"/>
              </a:ext>
            </a:extLst>
          </p:cNvPr>
          <p:cNvSpPr txBox="1"/>
          <p:nvPr/>
        </p:nvSpPr>
        <p:spPr>
          <a:xfrm>
            <a:off x="5414131" y="5206946"/>
            <a:ext cx="132735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latin typeface="Savoye LET Plain" pitchFamily="2" charset="0"/>
              </a:rPr>
              <a:t>}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896A724-E8FC-714C-943B-37A2FEC4AFC4}"/>
              </a:ext>
            </a:extLst>
          </p:cNvPr>
          <p:cNvSpPr txBox="1"/>
          <p:nvPr/>
        </p:nvSpPr>
        <p:spPr>
          <a:xfrm>
            <a:off x="6457988" y="5691867"/>
            <a:ext cx="53192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Function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Menu() </a:t>
            </a:r>
            <a:r>
              <a:rPr lang="en-US" dirty="0">
                <a:solidFill>
                  <a:schemeClr val="bg2"/>
                </a:solidFill>
              </a:rPr>
              <a:t>loads the scene Game Menu taking user to Menu page after user clicks on Menu button after the game is over</a:t>
            </a:r>
          </a:p>
        </p:txBody>
      </p:sp>
    </p:spTree>
    <p:extLst>
      <p:ext uri="{BB962C8B-B14F-4D97-AF65-F5344CB8AC3E}">
        <p14:creationId xmlns:p14="http://schemas.microsoft.com/office/powerpoint/2010/main" val="38188285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triped Right Arrow 5">
            <a:extLst>
              <a:ext uri="{FF2B5EF4-FFF2-40B4-BE49-F238E27FC236}">
                <a16:creationId xmlns:a16="http://schemas.microsoft.com/office/drawing/2014/main" id="{93322062-793E-8E43-B841-8F14C164AA5D}"/>
              </a:ext>
            </a:extLst>
          </p:cNvPr>
          <p:cNvSpPr/>
          <p:nvPr/>
        </p:nvSpPr>
        <p:spPr>
          <a:xfrm>
            <a:off x="4158877" y="1287673"/>
            <a:ext cx="3992229" cy="2271900"/>
          </a:xfrm>
          <a:prstGeom prst="stripedRightArrow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600" b="1" spc="300" dirty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  <a:latin typeface="Apple Chancery" panose="03020702040506060504" pitchFamily="66" charset="-79"/>
                <a:ea typeface="Brush Script MT" panose="03060802040406070304" pitchFamily="66" charset="-122"/>
                <a:cs typeface="Apple Chancery" panose="03020702040506060504" pitchFamily="66" charset="-79"/>
              </a:rPr>
              <a:t>QUESTION</a:t>
            </a:r>
          </a:p>
        </p:txBody>
      </p:sp>
      <p:sp>
        <p:nvSpPr>
          <p:cNvPr id="7" name="Striped Right Arrow 6">
            <a:extLst>
              <a:ext uri="{FF2B5EF4-FFF2-40B4-BE49-F238E27FC236}">
                <a16:creationId xmlns:a16="http://schemas.microsoft.com/office/drawing/2014/main" id="{44800DBA-452F-AF45-AE68-0C62386492CA}"/>
              </a:ext>
            </a:extLst>
          </p:cNvPr>
          <p:cNvSpPr/>
          <p:nvPr/>
        </p:nvSpPr>
        <p:spPr>
          <a:xfrm>
            <a:off x="4158877" y="3692309"/>
            <a:ext cx="3992229" cy="2271900"/>
          </a:xfrm>
          <a:prstGeom prst="stripedRightArrow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600" b="1" spc="300" dirty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  <a:latin typeface="Apple Chancery" panose="03020702040506060504" pitchFamily="66" charset="-79"/>
                <a:ea typeface="Brush Script MT" panose="03060802040406070304" pitchFamily="66" charset="-122"/>
                <a:cs typeface="Apple Chancery" panose="03020702040506060504" pitchFamily="66" charset="-79"/>
              </a:rPr>
              <a:t>ANSWER</a:t>
            </a:r>
          </a:p>
        </p:txBody>
      </p:sp>
    </p:spTree>
    <p:extLst>
      <p:ext uri="{BB962C8B-B14F-4D97-AF65-F5344CB8AC3E}">
        <p14:creationId xmlns:p14="http://schemas.microsoft.com/office/powerpoint/2010/main" val="5587376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triped Right Arrow 5">
            <a:extLst>
              <a:ext uri="{FF2B5EF4-FFF2-40B4-BE49-F238E27FC236}">
                <a16:creationId xmlns:a16="http://schemas.microsoft.com/office/drawing/2014/main" id="{93322062-793E-8E43-B841-8F14C164AA5D}"/>
              </a:ext>
            </a:extLst>
          </p:cNvPr>
          <p:cNvSpPr/>
          <p:nvPr/>
        </p:nvSpPr>
        <p:spPr>
          <a:xfrm>
            <a:off x="3288722" y="1730124"/>
            <a:ext cx="5147355" cy="3564547"/>
          </a:xfrm>
          <a:prstGeom prst="stripedRightArrow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600" b="1" spc="300" dirty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  <a:latin typeface="Apple Chancery" panose="03020702040506060504" pitchFamily="66" charset="-79"/>
                <a:ea typeface="Brush Script MT" panose="03060802040406070304" pitchFamily="66" charset="-122"/>
                <a:cs typeface="Apple Chancery" panose="03020702040506060504" pitchFamily="66" charset="-79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1057660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ded Corner 6">
            <a:extLst>
              <a:ext uri="{FF2B5EF4-FFF2-40B4-BE49-F238E27FC236}">
                <a16:creationId xmlns:a16="http://schemas.microsoft.com/office/drawing/2014/main" id="{D29772DA-1EFD-E14F-A35D-08152EE04524}"/>
              </a:ext>
            </a:extLst>
          </p:cNvPr>
          <p:cNvSpPr/>
          <p:nvPr/>
        </p:nvSpPr>
        <p:spPr>
          <a:xfrm>
            <a:off x="244747" y="161789"/>
            <a:ext cx="11608659" cy="629957"/>
          </a:xfrm>
          <a:prstGeom prst="foldedCorner">
            <a:avLst/>
          </a:prstGeom>
          <a:solidFill>
            <a:schemeClr val="tx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olded Corner 7">
            <a:extLst>
              <a:ext uri="{FF2B5EF4-FFF2-40B4-BE49-F238E27FC236}">
                <a16:creationId xmlns:a16="http://schemas.microsoft.com/office/drawing/2014/main" id="{63559CD2-2C00-DC4C-BBCA-4444D6E31985}"/>
              </a:ext>
            </a:extLst>
          </p:cNvPr>
          <p:cNvSpPr/>
          <p:nvPr/>
        </p:nvSpPr>
        <p:spPr>
          <a:xfrm>
            <a:off x="324260" y="204825"/>
            <a:ext cx="11608659" cy="629957"/>
          </a:xfrm>
          <a:prstGeom prst="foldedCorner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spc="600" dirty="0">
                <a:ln w="0"/>
                <a:solidFill>
                  <a:srgbClr val="00206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urier" pitchFamily="2" charset="0"/>
              </a:rPr>
              <a:t>CONTENTS – CODE WALKTHROUGH</a:t>
            </a:r>
            <a:endParaRPr lang="en-US" sz="2000" spc="600" dirty="0">
              <a:ln w="0"/>
              <a:solidFill>
                <a:srgbClr val="00206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urier" pitchFamily="2" charset="0"/>
            </a:endParaRPr>
          </a:p>
        </p:txBody>
      </p:sp>
      <p:sp>
        <p:nvSpPr>
          <p:cNvPr id="9" name="Bevel 8">
            <a:extLst>
              <a:ext uri="{FF2B5EF4-FFF2-40B4-BE49-F238E27FC236}">
                <a16:creationId xmlns:a16="http://schemas.microsoft.com/office/drawing/2014/main" id="{4004D53A-A83B-1546-9B6D-4D9655E81E8D}"/>
              </a:ext>
            </a:extLst>
          </p:cNvPr>
          <p:cNvSpPr/>
          <p:nvPr/>
        </p:nvSpPr>
        <p:spPr>
          <a:xfrm>
            <a:off x="2651329" y="1144877"/>
            <a:ext cx="6212451" cy="581511"/>
          </a:xfrm>
          <a:prstGeom prst="bevel">
            <a:avLst/>
          </a:prstGeom>
          <a:blipFill>
            <a:blip r:embed="rId3">
              <a:alphaModFix amt="77000"/>
            </a:blip>
            <a:tile tx="0" ty="0" sx="100000" sy="100000" flip="none" algn="tl"/>
          </a:blipFill>
          <a:ln>
            <a:noFill/>
          </a:ln>
          <a:effectLst>
            <a:softEdge rad="12700"/>
          </a:effectLst>
          <a:scene3d>
            <a:camera prst="orthographicFront"/>
            <a:lightRig rig="threePt" dir="t"/>
          </a:scene3d>
          <a:sp3d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spc="30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urier" pitchFamily="2" charset="0"/>
                <a:cs typeface="Calibri" panose="020F0502020204030204" pitchFamily="34" charset="0"/>
              </a:rPr>
              <a:t>RACE TRACK</a:t>
            </a:r>
            <a:endParaRPr lang="en-US" sz="2400" spc="3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urier" pitchFamily="2" charset="0"/>
              <a:cs typeface="Calibri" panose="020F0502020204030204" pitchFamily="34" charset="0"/>
            </a:endParaRPr>
          </a:p>
        </p:txBody>
      </p:sp>
      <p:sp>
        <p:nvSpPr>
          <p:cNvPr id="10" name="Bevel 9">
            <a:extLst>
              <a:ext uri="{FF2B5EF4-FFF2-40B4-BE49-F238E27FC236}">
                <a16:creationId xmlns:a16="http://schemas.microsoft.com/office/drawing/2014/main" id="{3EC3D5AC-9E9C-CF4F-9571-24613CB7E4FF}"/>
              </a:ext>
            </a:extLst>
          </p:cNvPr>
          <p:cNvSpPr/>
          <p:nvPr/>
        </p:nvSpPr>
        <p:spPr>
          <a:xfrm>
            <a:off x="2651329" y="1922516"/>
            <a:ext cx="6212451" cy="581511"/>
          </a:xfrm>
          <a:prstGeom prst="bevel">
            <a:avLst/>
          </a:prstGeom>
          <a:blipFill>
            <a:blip r:embed="rId3">
              <a:alphaModFix amt="77000"/>
            </a:blip>
            <a:tile tx="0" ty="0" sx="100000" sy="100000" flip="none" algn="tl"/>
          </a:blipFill>
          <a:ln>
            <a:noFill/>
          </a:ln>
          <a:effectLst>
            <a:softEdge rad="12700"/>
          </a:effectLst>
          <a:scene3d>
            <a:camera prst="orthographicFront"/>
            <a:lightRig rig="threePt" dir="t"/>
          </a:scene3d>
          <a:sp3d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spc="30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urier" pitchFamily="2" charset="0"/>
                <a:cs typeface="Calibri" panose="020F0502020204030204" pitchFamily="34" charset="0"/>
              </a:rPr>
              <a:t>CAR CONTROLS</a:t>
            </a:r>
            <a:endParaRPr lang="en-US" sz="2400" spc="3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urier" pitchFamily="2" charset="0"/>
              <a:cs typeface="Calibri" panose="020F0502020204030204" pitchFamily="34" charset="0"/>
            </a:endParaRPr>
          </a:p>
        </p:txBody>
      </p:sp>
      <p:sp>
        <p:nvSpPr>
          <p:cNvPr id="11" name="Bevel 10">
            <a:extLst>
              <a:ext uri="{FF2B5EF4-FFF2-40B4-BE49-F238E27FC236}">
                <a16:creationId xmlns:a16="http://schemas.microsoft.com/office/drawing/2014/main" id="{5A7CBF78-97D6-1C41-9CBA-DC9568E729C6}"/>
              </a:ext>
            </a:extLst>
          </p:cNvPr>
          <p:cNvSpPr/>
          <p:nvPr/>
        </p:nvSpPr>
        <p:spPr>
          <a:xfrm>
            <a:off x="2631272" y="2700155"/>
            <a:ext cx="6212451" cy="581511"/>
          </a:xfrm>
          <a:prstGeom prst="bevel">
            <a:avLst/>
          </a:prstGeom>
          <a:blipFill>
            <a:blip r:embed="rId3">
              <a:alphaModFix amt="77000"/>
            </a:blip>
            <a:tile tx="0" ty="0" sx="100000" sy="100000" flip="none" algn="tl"/>
          </a:blipFill>
          <a:ln>
            <a:noFill/>
          </a:ln>
          <a:effectLst>
            <a:softEdge rad="12700"/>
          </a:effectLst>
          <a:scene3d>
            <a:camera prst="orthographicFront"/>
            <a:lightRig rig="threePt" dir="t"/>
          </a:scene3d>
          <a:sp3d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spc="3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urier" pitchFamily="2" charset="0"/>
                <a:cs typeface="Calibri" panose="020F0502020204030204" pitchFamily="34" charset="0"/>
              </a:rPr>
              <a:t>ENEMY CAR/</a:t>
            </a:r>
            <a:r>
              <a:rPr lang="en-US" sz="2400" spc="30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urier" pitchFamily="2" charset="0"/>
                <a:cs typeface="Calibri" panose="020F0502020204030204" pitchFamily="34" charset="0"/>
              </a:rPr>
              <a:t>CAT CONTROLS</a:t>
            </a:r>
            <a:endParaRPr lang="en-US" sz="2400" spc="3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urier" pitchFamily="2" charset="0"/>
              <a:cs typeface="Calibri" panose="020F0502020204030204" pitchFamily="34" charset="0"/>
            </a:endParaRPr>
          </a:p>
        </p:txBody>
      </p:sp>
      <p:sp>
        <p:nvSpPr>
          <p:cNvPr id="12" name="Bevel 11">
            <a:extLst>
              <a:ext uri="{FF2B5EF4-FFF2-40B4-BE49-F238E27FC236}">
                <a16:creationId xmlns:a16="http://schemas.microsoft.com/office/drawing/2014/main" id="{04C9F4A9-E3E1-BB42-89D2-327476A8820D}"/>
              </a:ext>
            </a:extLst>
          </p:cNvPr>
          <p:cNvSpPr/>
          <p:nvPr/>
        </p:nvSpPr>
        <p:spPr>
          <a:xfrm>
            <a:off x="2639878" y="3477792"/>
            <a:ext cx="6212451" cy="581511"/>
          </a:xfrm>
          <a:prstGeom prst="bevel">
            <a:avLst/>
          </a:prstGeom>
          <a:blipFill>
            <a:blip r:embed="rId3">
              <a:alphaModFix amt="77000"/>
            </a:blip>
            <a:tile tx="0" ty="0" sx="100000" sy="100000" flip="none" algn="tl"/>
          </a:blipFill>
          <a:ln>
            <a:noFill/>
          </a:ln>
          <a:effectLst>
            <a:softEdge rad="12700"/>
          </a:effectLst>
          <a:scene3d>
            <a:camera prst="orthographicFront"/>
            <a:lightRig rig="threePt" dir="t"/>
          </a:scene3d>
          <a:sp3d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spc="3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urier" pitchFamily="2" charset="0"/>
                <a:cs typeface="Calibri" panose="020F0502020204030204" pitchFamily="34" charset="0"/>
              </a:rPr>
              <a:t>COUNTDOWN </a:t>
            </a:r>
            <a:r>
              <a:rPr lang="en-US" sz="2400" spc="30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urier" pitchFamily="2" charset="0"/>
                <a:cs typeface="Calibri" panose="020F0502020204030204" pitchFamily="34" charset="0"/>
              </a:rPr>
              <a:t>DISPLAY CONTROLS</a:t>
            </a:r>
            <a:endParaRPr lang="en-US" sz="2400" spc="3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urier" pitchFamily="2" charset="0"/>
              <a:cs typeface="Calibri" panose="020F0502020204030204" pitchFamily="34" charset="0"/>
            </a:endParaRPr>
          </a:p>
        </p:txBody>
      </p:sp>
      <p:sp>
        <p:nvSpPr>
          <p:cNvPr id="13" name="Bevel 12">
            <a:extLst>
              <a:ext uri="{FF2B5EF4-FFF2-40B4-BE49-F238E27FC236}">
                <a16:creationId xmlns:a16="http://schemas.microsoft.com/office/drawing/2014/main" id="{2F13A9E8-3481-4241-8D52-83BA63C62E39}"/>
              </a:ext>
            </a:extLst>
          </p:cNvPr>
          <p:cNvSpPr/>
          <p:nvPr/>
        </p:nvSpPr>
        <p:spPr>
          <a:xfrm>
            <a:off x="2651329" y="4255429"/>
            <a:ext cx="6212451" cy="535128"/>
          </a:xfrm>
          <a:prstGeom prst="bevel">
            <a:avLst/>
          </a:prstGeom>
          <a:blipFill>
            <a:blip r:embed="rId3">
              <a:alphaModFix amt="77000"/>
            </a:blip>
            <a:tile tx="0" ty="0" sx="100000" sy="100000" flip="none" algn="tl"/>
          </a:blipFill>
          <a:ln>
            <a:noFill/>
          </a:ln>
          <a:effectLst>
            <a:softEdge rad="12700"/>
          </a:effectLst>
          <a:scene3d>
            <a:camera prst="orthographicFront"/>
            <a:lightRig rig="threePt" dir="t"/>
          </a:scene3d>
          <a:sp3d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spc="3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urier" pitchFamily="2" charset="0"/>
                <a:cs typeface="Calibri" panose="020F0502020204030204" pitchFamily="34" charset="0"/>
              </a:rPr>
              <a:t>AUDIO CONTROLS - MUTE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D137FA2-36AE-DA46-BBEF-EB0A88C1E0C4}"/>
              </a:ext>
            </a:extLst>
          </p:cNvPr>
          <p:cNvCxnSpPr>
            <a:cxnSpLocks/>
          </p:cNvCxnSpPr>
          <p:nvPr/>
        </p:nvCxnSpPr>
        <p:spPr>
          <a:xfrm flipH="1">
            <a:off x="2172251" y="856931"/>
            <a:ext cx="2846" cy="5234153"/>
          </a:xfrm>
          <a:prstGeom prst="line">
            <a:avLst/>
          </a:prstGeom>
          <a:ln w="9525" cap="flat" cmpd="sng" algn="ctr">
            <a:solidFill>
              <a:schemeClr val="accent2">
                <a:lumMod val="50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835FDFE-7BBB-F74D-9AD4-35A11B0D9E1E}"/>
              </a:ext>
            </a:extLst>
          </p:cNvPr>
          <p:cNvCxnSpPr>
            <a:cxnSpLocks/>
            <a:endCxn id="9" idx="4"/>
          </p:cNvCxnSpPr>
          <p:nvPr/>
        </p:nvCxnSpPr>
        <p:spPr>
          <a:xfrm>
            <a:off x="2183702" y="1435633"/>
            <a:ext cx="467627" cy="0"/>
          </a:xfrm>
          <a:prstGeom prst="line">
            <a:avLst/>
          </a:prstGeom>
          <a:ln w="9525" cap="flat" cmpd="sng" algn="ctr">
            <a:solidFill>
              <a:schemeClr val="accent2">
                <a:lumMod val="50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2" name="Bevel 21">
            <a:extLst>
              <a:ext uri="{FF2B5EF4-FFF2-40B4-BE49-F238E27FC236}">
                <a16:creationId xmlns:a16="http://schemas.microsoft.com/office/drawing/2014/main" id="{4DD77E3D-66B4-4E40-BBAF-322C38EC2D4E}"/>
              </a:ext>
            </a:extLst>
          </p:cNvPr>
          <p:cNvSpPr/>
          <p:nvPr/>
        </p:nvSpPr>
        <p:spPr>
          <a:xfrm>
            <a:off x="2639878" y="4986683"/>
            <a:ext cx="6212451" cy="581511"/>
          </a:xfrm>
          <a:prstGeom prst="bevel">
            <a:avLst/>
          </a:prstGeom>
          <a:blipFill>
            <a:blip r:embed="rId3">
              <a:alphaModFix amt="77000"/>
            </a:blip>
            <a:tile tx="0" ty="0" sx="100000" sy="100000" flip="none" algn="tl"/>
          </a:blipFill>
          <a:ln>
            <a:noFill/>
          </a:ln>
          <a:effectLst>
            <a:softEdge rad="12700"/>
          </a:effectLst>
          <a:scene3d>
            <a:camera prst="orthographicFront"/>
            <a:lightRig rig="threePt" dir="t"/>
          </a:scene3d>
          <a:sp3d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spc="600" dirty="0">
                <a:solidFill>
                  <a:schemeClr val="bg1"/>
                </a:solidFill>
                <a:latin typeface="Courier" pitchFamily="2" charset="0"/>
              </a:rPr>
              <a:t>USER INTERFACE </a:t>
            </a:r>
            <a:r>
              <a:rPr lang="en-US" sz="2400" spc="3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urier" pitchFamily="2" charset="0"/>
                <a:cs typeface="Calibri" panose="020F0502020204030204" pitchFamily="34" charset="0"/>
              </a:rPr>
              <a:t>MANAGER</a:t>
            </a:r>
          </a:p>
        </p:txBody>
      </p: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9456337F-5F53-5345-AC32-C0F21A1FA26D}"/>
              </a:ext>
            </a:extLst>
          </p:cNvPr>
          <p:cNvCxnSpPr>
            <a:cxnSpLocks/>
          </p:cNvCxnSpPr>
          <p:nvPr/>
        </p:nvCxnSpPr>
        <p:spPr>
          <a:xfrm flipH="1">
            <a:off x="9319956" y="834782"/>
            <a:ext cx="34354" cy="5251509"/>
          </a:xfrm>
          <a:prstGeom prst="line">
            <a:avLst/>
          </a:prstGeom>
          <a:ln w="9525" cap="flat" cmpd="sng" algn="ctr">
            <a:solidFill>
              <a:schemeClr val="accent2">
                <a:lumMod val="50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F027D3F5-12A1-6445-9EE0-9EF6E65A4D84}"/>
              </a:ext>
            </a:extLst>
          </p:cNvPr>
          <p:cNvCxnSpPr>
            <a:cxnSpLocks/>
            <a:endCxn id="9" idx="4"/>
          </p:cNvCxnSpPr>
          <p:nvPr/>
        </p:nvCxnSpPr>
        <p:spPr>
          <a:xfrm>
            <a:off x="2183702" y="1435633"/>
            <a:ext cx="467627" cy="0"/>
          </a:xfrm>
          <a:prstGeom prst="line">
            <a:avLst/>
          </a:prstGeom>
          <a:ln w="9525" cap="flat" cmpd="sng" algn="ctr">
            <a:solidFill>
              <a:schemeClr val="accent2">
                <a:lumMod val="50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A116CC23-9208-2645-8E96-657D30AAD89B}"/>
              </a:ext>
            </a:extLst>
          </p:cNvPr>
          <p:cNvCxnSpPr>
            <a:cxnSpLocks/>
          </p:cNvCxnSpPr>
          <p:nvPr/>
        </p:nvCxnSpPr>
        <p:spPr>
          <a:xfrm>
            <a:off x="2185846" y="2200412"/>
            <a:ext cx="467627" cy="0"/>
          </a:xfrm>
          <a:prstGeom prst="line">
            <a:avLst/>
          </a:prstGeom>
          <a:ln w="9525" cap="flat" cmpd="sng" algn="ctr">
            <a:solidFill>
              <a:schemeClr val="accent2">
                <a:lumMod val="50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C2D09445-ABA4-B841-A1C6-56FA7E2AF3D5}"/>
              </a:ext>
            </a:extLst>
          </p:cNvPr>
          <p:cNvCxnSpPr>
            <a:cxnSpLocks/>
          </p:cNvCxnSpPr>
          <p:nvPr/>
        </p:nvCxnSpPr>
        <p:spPr>
          <a:xfrm>
            <a:off x="2172251" y="3003878"/>
            <a:ext cx="467627" cy="0"/>
          </a:xfrm>
          <a:prstGeom prst="line">
            <a:avLst/>
          </a:prstGeom>
          <a:ln w="9525" cap="flat" cmpd="sng" algn="ctr">
            <a:solidFill>
              <a:schemeClr val="accent2">
                <a:lumMod val="50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DD926C93-F073-7647-8CCE-03244D8AEAB8}"/>
              </a:ext>
            </a:extLst>
          </p:cNvPr>
          <p:cNvCxnSpPr>
            <a:cxnSpLocks/>
          </p:cNvCxnSpPr>
          <p:nvPr/>
        </p:nvCxnSpPr>
        <p:spPr>
          <a:xfrm>
            <a:off x="2172251" y="3785543"/>
            <a:ext cx="467627" cy="0"/>
          </a:xfrm>
          <a:prstGeom prst="line">
            <a:avLst/>
          </a:prstGeom>
          <a:ln w="9525" cap="flat" cmpd="sng" algn="ctr">
            <a:solidFill>
              <a:schemeClr val="accent2">
                <a:lumMod val="50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E9C78D34-E218-8E41-9622-1085E1D8F49B}"/>
              </a:ext>
            </a:extLst>
          </p:cNvPr>
          <p:cNvCxnSpPr>
            <a:cxnSpLocks/>
          </p:cNvCxnSpPr>
          <p:nvPr/>
        </p:nvCxnSpPr>
        <p:spPr>
          <a:xfrm>
            <a:off x="2174395" y="4550322"/>
            <a:ext cx="467627" cy="0"/>
          </a:xfrm>
          <a:prstGeom prst="line">
            <a:avLst/>
          </a:prstGeom>
          <a:ln w="9525" cap="flat" cmpd="sng" algn="ctr">
            <a:solidFill>
              <a:schemeClr val="accent2">
                <a:lumMod val="50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A6496762-790B-0A48-9458-C4915069F57C}"/>
              </a:ext>
            </a:extLst>
          </p:cNvPr>
          <p:cNvCxnSpPr>
            <a:cxnSpLocks/>
          </p:cNvCxnSpPr>
          <p:nvPr/>
        </p:nvCxnSpPr>
        <p:spPr>
          <a:xfrm>
            <a:off x="2160800" y="5353788"/>
            <a:ext cx="467627" cy="0"/>
          </a:xfrm>
          <a:prstGeom prst="line">
            <a:avLst/>
          </a:prstGeom>
          <a:ln w="9525" cap="flat" cmpd="sng" algn="ctr">
            <a:solidFill>
              <a:schemeClr val="accent2">
                <a:lumMod val="50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CFC0B20B-0BBA-2742-83FF-6B34D83894DB}"/>
              </a:ext>
            </a:extLst>
          </p:cNvPr>
          <p:cNvCxnSpPr>
            <a:cxnSpLocks/>
          </p:cNvCxnSpPr>
          <p:nvPr/>
        </p:nvCxnSpPr>
        <p:spPr>
          <a:xfrm>
            <a:off x="2169870" y="6091084"/>
            <a:ext cx="467627" cy="0"/>
          </a:xfrm>
          <a:prstGeom prst="line">
            <a:avLst/>
          </a:prstGeom>
          <a:ln w="9525" cap="flat" cmpd="sng" algn="ctr">
            <a:solidFill>
              <a:schemeClr val="accent2">
                <a:lumMod val="50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D35AD84A-CE7A-3947-8D4F-72994E9871DD}"/>
              </a:ext>
            </a:extLst>
          </p:cNvPr>
          <p:cNvCxnSpPr>
            <a:cxnSpLocks/>
          </p:cNvCxnSpPr>
          <p:nvPr/>
        </p:nvCxnSpPr>
        <p:spPr>
          <a:xfrm>
            <a:off x="8852329" y="1430840"/>
            <a:ext cx="467627" cy="0"/>
          </a:xfrm>
          <a:prstGeom prst="line">
            <a:avLst/>
          </a:prstGeom>
          <a:ln w="9525" cap="flat" cmpd="sng" algn="ctr">
            <a:solidFill>
              <a:schemeClr val="accent2">
                <a:lumMod val="50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93118BDB-779C-DA40-AF3C-282C3331BF49}"/>
              </a:ext>
            </a:extLst>
          </p:cNvPr>
          <p:cNvCxnSpPr>
            <a:cxnSpLocks/>
          </p:cNvCxnSpPr>
          <p:nvPr/>
        </p:nvCxnSpPr>
        <p:spPr>
          <a:xfrm>
            <a:off x="8854473" y="2195619"/>
            <a:ext cx="467627" cy="0"/>
          </a:xfrm>
          <a:prstGeom prst="line">
            <a:avLst/>
          </a:prstGeom>
          <a:ln w="9525" cap="flat" cmpd="sng" algn="ctr">
            <a:solidFill>
              <a:schemeClr val="accent2">
                <a:lumMod val="50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673710FD-57FF-8B4B-B0C5-6782916E425A}"/>
              </a:ext>
            </a:extLst>
          </p:cNvPr>
          <p:cNvCxnSpPr>
            <a:cxnSpLocks/>
          </p:cNvCxnSpPr>
          <p:nvPr/>
        </p:nvCxnSpPr>
        <p:spPr>
          <a:xfrm>
            <a:off x="8840878" y="2999085"/>
            <a:ext cx="467627" cy="0"/>
          </a:xfrm>
          <a:prstGeom prst="line">
            <a:avLst/>
          </a:prstGeom>
          <a:ln w="9525" cap="flat" cmpd="sng" algn="ctr">
            <a:solidFill>
              <a:schemeClr val="accent2">
                <a:lumMod val="50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2F6B4FDF-0D1D-EF44-B108-B86079F81F68}"/>
              </a:ext>
            </a:extLst>
          </p:cNvPr>
          <p:cNvCxnSpPr>
            <a:cxnSpLocks/>
          </p:cNvCxnSpPr>
          <p:nvPr/>
        </p:nvCxnSpPr>
        <p:spPr>
          <a:xfrm>
            <a:off x="8840878" y="3780750"/>
            <a:ext cx="467627" cy="0"/>
          </a:xfrm>
          <a:prstGeom prst="line">
            <a:avLst/>
          </a:prstGeom>
          <a:ln w="9525" cap="flat" cmpd="sng" algn="ctr">
            <a:solidFill>
              <a:schemeClr val="accent2">
                <a:lumMod val="50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B02AE194-9ED6-A649-8A2A-1EC4645EDDE6}"/>
              </a:ext>
            </a:extLst>
          </p:cNvPr>
          <p:cNvCxnSpPr>
            <a:cxnSpLocks/>
          </p:cNvCxnSpPr>
          <p:nvPr/>
        </p:nvCxnSpPr>
        <p:spPr>
          <a:xfrm>
            <a:off x="8843022" y="4545529"/>
            <a:ext cx="467627" cy="0"/>
          </a:xfrm>
          <a:prstGeom prst="line">
            <a:avLst/>
          </a:prstGeom>
          <a:ln w="9525" cap="flat" cmpd="sng" algn="ctr">
            <a:solidFill>
              <a:schemeClr val="accent2">
                <a:lumMod val="50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58B2AC37-B068-3349-9FB2-9277B7A5F986}"/>
              </a:ext>
            </a:extLst>
          </p:cNvPr>
          <p:cNvCxnSpPr>
            <a:cxnSpLocks/>
          </p:cNvCxnSpPr>
          <p:nvPr/>
        </p:nvCxnSpPr>
        <p:spPr>
          <a:xfrm>
            <a:off x="8829427" y="5348995"/>
            <a:ext cx="467627" cy="0"/>
          </a:xfrm>
          <a:prstGeom prst="line">
            <a:avLst/>
          </a:prstGeom>
          <a:ln w="9525" cap="flat" cmpd="sng" algn="ctr">
            <a:solidFill>
              <a:schemeClr val="accent2">
                <a:lumMod val="50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D68611E2-2527-E14C-B73A-4015962D49BB}"/>
              </a:ext>
            </a:extLst>
          </p:cNvPr>
          <p:cNvCxnSpPr>
            <a:cxnSpLocks/>
          </p:cNvCxnSpPr>
          <p:nvPr/>
        </p:nvCxnSpPr>
        <p:spPr>
          <a:xfrm>
            <a:off x="8838497" y="6086291"/>
            <a:ext cx="515813" cy="0"/>
          </a:xfrm>
          <a:prstGeom prst="line">
            <a:avLst/>
          </a:prstGeom>
          <a:ln w="9525" cap="flat" cmpd="sng" algn="ctr">
            <a:solidFill>
              <a:schemeClr val="accent2">
                <a:lumMod val="50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37" name="Bevel 136">
            <a:extLst>
              <a:ext uri="{FF2B5EF4-FFF2-40B4-BE49-F238E27FC236}">
                <a16:creationId xmlns:a16="http://schemas.microsoft.com/office/drawing/2014/main" id="{32AED8B9-7362-274A-B04E-C6E4FD49C411}"/>
              </a:ext>
            </a:extLst>
          </p:cNvPr>
          <p:cNvSpPr/>
          <p:nvPr/>
        </p:nvSpPr>
        <p:spPr>
          <a:xfrm>
            <a:off x="2648948" y="5764320"/>
            <a:ext cx="6212451" cy="581511"/>
          </a:xfrm>
          <a:prstGeom prst="bevel">
            <a:avLst/>
          </a:prstGeom>
          <a:blipFill>
            <a:blip r:embed="rId3">
              <a:alphaModFix amt="77000"/>
            </a:blip>
            <a:tile tx="0" ty="0" sx="100000" sy="100000" flip="none" algn="tl"/>
          </a:blipFill>
          <a:ln>
            <a:noFill/>
          </a:ln>
          <a:effectLst>
            <a:softEdge rad="12700"/>
          </a:effectLst>
          <a:scene3d>
            <a:camera prst="orthographicFront"/>
            <a:lightRig rig="threePt" dir="t"/>
          </a:scene3d>
          <a:sp3d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spc="600" dirty="0">
                <a:solidFill>
                  <a:schemeClr val="bg1"/>
                </a:solidFill>
                <a:latin typeface="Courier" pitchFamily="2" charset="0"/>
              </a:rPr>
              <a:t>Q&amp;A</a:t>
            </a:r>
            <a:endParaRPr lang="en-US" sz="2400" spc="3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urier" pitchFamily="2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38719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ded Corner 6">
            <a:extLst>
              <a:ext uri="{FF2B5EF4-FFF2-40B4-BE49-F238E27FC236}">
                <a16:creationId xmlns:a16="http://schemas.microsoft.com/office/drawing/2014/main" id="{D29772DA-1EFD-E14F-A35D-08152EE04524}"/>
              </a:ext>
            </a:extLst>
          </p:cNvPr>
          <p:cNvSpPr/>
          <p:nvPr/>
        </p:nvSpPr>
        <p:spPr>
          <a:xfrm>
            <a:off x="244748" y="161789"/>
            <a:ext cx="8872866" cy="629957"/>
          </a:xfrm>
          <a:prstGeom prst="foldedCorner">
            <a:avLst/>
          </a:prstGeom>
          <a:solidFill>
            <a:schemeClr val="tx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olded Corner 7">
            <a:extLst>
              <a:ext uri="{FF2B5EF4-FFF2-40B4-BE49-F238E27FC236}">
                <a16:creationId xmlns:a16="http://schemas.microsoft.com/office/drawing/2014/main" id="{63559CD2-2C00-DC4C-BBCA-4444D6E31985}"/>
              </a:ext>
            </a:extLst>
          </p:cNvPr>
          <p:cNvSpPr/>
          <p:nvPr/>
        </p:nvSpPr>
        <p:spPr>
          <a:xfrm>
            <a:off x="324261" y="204825"/>
            <a:ext cx="8872866" cy="629957"/>
          </a:xfrm>
          <a:prstGeom prst="foldedCorner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spc="600" dirty="0">
                <a:ln w="0"/>
                <a:solidFill>
                  <a:srgbClr val="00206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urier" pitchFamily="2" charset="0"/>
              </a:rPr>
              <a:t>RACE TRACK</a:t>
            </a:r>
            <a:endParaRPr lang="en-US" sz="2000" spc="600" dirty="0">
              <a:ln w="0"/>
              <a:solidFill>
                <a:srgbClr val="00206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urier" pitchFamily="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29352CD-977D-594B-928F-AB97389CEF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780" y="1165861"/>
            <a:ext cx="6355080" cy="392519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BD51464-1625-4649-976B-3B78878396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780" y="5091057"/>
            <a:ext cx="6583680" cy="129727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6B4927A-28C9-5E45-B81C-75A72DBA47DB}"/>
              </a:ext>
            </a:extLst>
          </p:cNvPr>
          <p:cNvSpPr txBox="1"/>
          <p:nvPr/>
        </p:nvSpPr>
        <p:spPr>
          <a:xfrm>
            <a:off x="5825612" y="1197305"/>
            <a:ext cx="5790548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Variables (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speed</a:t>
            </a:r>
            <a:r>
              <a:rPr lang="en-US" dirty="0">
                <a:solidFill>
                  <a:schemeClr val="bg2"/>
                </a:solidFill>
              </a:rPr>
              <a:t> &amp;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offset</a:t>
            </a:r>
            <a:r>
              <a:rPr lang="en-US" dirty="0">
                <a:solidFill>
                  <a:schemeClr val="bg2"/>
                </a:solidFill>
              </a:rPr>
              <a:t>) for track scrolling</a:t>
            </a:r>
          </a:p>
          <a:p>
            <a:endParaRPr lang="en-US" dirty="0">
              <a:solidFill>
                <a:schemeClr val="bg2"/>
              </a:solidFill>
            </a:endParaRPr>
          </a:p>
          <a:p>
            <a:endParaRPr lang="en-US" sz="300" dirty="0">
              <a:solidFill>
                <a:schemeClr val="bg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Objects from “GameManager” &amp; “UiManager” scripts to access their public functions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AF49B12-AC87-A34A-B039-5E4AC1780BD2}"/>
              </a:ext>
            </a:extLst>
          </p:cNvPr>
          <p:cNvSpPr txBox="1"/>
          <p:nvPr/>
        </p:nvSpPr>
        <p:spPr>
          <a:xfrm>
            <a:off x="5161936" y="877818"/>
            <a:ext cx="1327353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latin typeface="Savoye LET Plain" pitchFamily="2" charset="0"/>
              </a:rPr>
              <a:t>}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5EEEEB2-EE13-BD4F-BE5E-AFCE9D6C1538}"/>
              </a:ext>
            </a:extLst>
          </p:cNvPr>
          <p:cNvSpPr txBox="1"/>
          <p:nvPr/>
        </p:nvSpPr>
        <p:spPr>
          <a:xfrm>
            <a:off x="6880859" y="3471552"/>
            <a:ext cx="132735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latin typeface="Savoye LET Plain" pitchFamily="2" charset="0"/>
              </a:rPr>
              <a:t>}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2C960FB-F99A-F54D-8F5E-B038C205A221}"/>
              </a:ext>
            </a:extLst>
          </p:cNvPr>
          <p:cNvSpPr txBox="1"/>
          <p:nvPr/>
        </p:nvSpPr>
        <p:spPr>
          <a:xfrm>
            <a:off x="7652365" y="3846401"/>
            <a:ext cx="37186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Logic for infinite scrolling of track only after the initial  countdown is completed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743FBEB-94CA-E940-87C1-9077416441AC}"/>
              </a:ext>
            </a:extLst>
          </p:cNvPr>
          <p:cNvSpPr txBox="1"/>
          <p:nvPr/>
        </p:nvSpPr>
        <p:spPr>
          <a:xfrm>
            <a:off x="6880860" y="5223753"/>
            <a:ext cx="132735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latin typeface="Savoye LET Plain" pitchFamily="2" charset="0"/>
              </a:rPr>
              <a:t>}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22E7674-C61A-0242-AE11-8BEFB2A5C0C6}"/>
              </a:ext>
            </a:extLst>
          </p:cNvPr>
          <p:cNvSpPr txBox="1"/>
          <p:nvPr/>
        </p:nvSpPr>
        <p:spPr>
          <a:xfrm>
            <a:off x="7652365" y="5418885"/>
            <a:ext cx="39637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Increasing the track speed on specific threshold levels based on the score.</a:t>
            </a:r>
          </a:p>
        </p:txBody>
      </p:sp>
    </p:spTree>
    <p:extLst>
      <p:ext uri="{BB962C8B-B14F-4D97-AF65-F5344CB8AC3E}">
        <p14:creationId xmlns:p14="http://schemas.microsoft.com/office/powerpoint/2010/main" val="32536016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ded Corner 6">
            <a:extLst>
              <a:ext uri="{FF2B5EF4-FFF2-40B4-BE49-F238E27FC236}">
                <a16:creationId xmlns:a16="http://schemas.microsoft.com/office/drawing/2014/main" id="{D29772DA-1EFD-E14F-A35D-08152EE04524}"/>
              </a:ext>
            </a:extLst>
          </p:cNvPr>
          <p:cNvSpPr/>
          <p:nvPr/>
        </p:nvSpPr>
        <p:spPr>
          <a:xfrm>
            <a:off x="244748" y="161789"/>
            <a:ext cx="8872866" cy="629957"/>
          </a:xfrm>
          <a:prstGeom prst="foldedCorner">
            <a:avLst/>
          </a:prstGeom>
          <a:solidFill>
            <a:schemeClr val="tx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olded Corner 7">
            <a:extLst>
              <a:ext uri="{FF2B5EF4-FFF2-40B4-BE49-F238E27FC236}">
                <a16:creationId xmlns:a16="http://schemas.microsoft.com/office/drawing/2014/main" id="{63559CD2-2C00-DC4C-BBCA-4444D6E31985}"/>
              </a:ext>
            </a:extLst>
          </p:cNvPr>
          <p:cNvSpPr/>
          <p:nvPr/>
        </p:nvSpPr>
        <p:spPr>
          <a:xfrm>
            <a:off x="324261" y="204825"/>
            <a:ext cx="8872866" cy="629957"/>
          </a:xfrm>
          <a:prstGeom prst="foldedCorner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spc="600" dirty="0">
                <a:ln w="0"/>
                <a:solidFill>
                  <a:srgbClr val="00206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urier" pitchFamily="2" charset="0"/>
              </a:rPr>
              <a:t>CAR CONTROLS</a:t>
            </a:r>
            <a:endParaRPr lang="en-US" sz="2000" spc="600" dirty="0">
              <a:ln w="0"/>
              <a:solidFill>
                <a:srgbClr val="00206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urier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D2664F-418A-5B41-B0F6-2AF0746D39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748" y="1174496"/>
            <a:ext cx="6438807" cy="176360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6C7745C-6378-3647-A628-20F1F1EF1832}"/>
              </a:ext>
            </a:extLst>
          </p:cNvPr>
          <p:cNvSpPr txBox="1"/>
          <p:nvPr/>
        </p:nvSpPr>
        <p:spPr>
          <a:xfrm>
            <a:off x="6556394" y="1271466"/>
            <a:ext cx="132735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latin typeface="Savoye LET Plain" pitchFamily="2" charset="0"/>
              </a:rPr>
              <a:t>}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A0844A8-B94A-7445-8005-B4C0A855EC62}"/>
              </a:ext>
            </a:extLst>
          </p:cNvPr>
          <p:cNvSpPr txBox="1"/>
          <p:nvPr/>
        </p:nvSpPr>
        <p:spPr>
          <a:xfrm>
            <a:off x="7220070" y="1594631"/>
            <a:ext cx="43131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Variables (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carSpeed</a:t>
            </a:r>
            <a:r>
              <a:rPr lang="en-US" dirty="0">
                <a:solidFill>
                  <a:schemeClr val="bg2"/>
                </a:solidFill>
              </a:rPr>
              <a:t>,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maxPos </a:t>
            </a:r>
            <a:r>
              <a:rPr lang="en-US" dirty="0">
                <a:solidFill>
                  <a:schemeClr val="bg2"/>
                </a:solidFill>
              </a:rPr>
              <a:t>&amp;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 position</a:t>
            </a:r>
            <a:r>
              <a:rPr lang="en-US" dirty="0">
                <a:solidFill>
                  <a:schemeClr val="bg2"/>
                </a:solidFill>
              </a:rPr>
              <a:t>) for controlling car speed and limiting its movement to road width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9304CE5-BD5F-524C-8F53-14D6352294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576" y="2938096"/>
            <a:ext cx="6067818" cy="166488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1B550E9-DD47-F24D-B6FF-7179D2161278}"/>
              </a:ext>
            </a:extLst>
          </p:cNvPr>
          <p:cNvSpPr txBox="1"/>
          <p:nvPr/>
        </p:nvSpPr>
        <p:spPr>
          <a:xfrm>
            <a:off x="6683555" y="2938096"/>
            <a:ext cx="132735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latin typeface="Savoye LET Plain" pitchFamily="2" charset="0"/>
              </a:rPr>
              <a:t>}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A1D6CAF-085F-F34A-B977-58DB71BB7D47}"/>
              </a:ext>
            </a:extLst>
          </p:cNvPr>
          <p:cNvSpPr txBox="1"/>
          <p:nvPr/>
        </p:nvSpPr>
        <p:spPr>
          <a:xfrm>
            <a:off x="7379839" y="3210205"/>
            <a:ext cx="4313169" cy="1000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Taking User Input for Car Movement</a:t>
            </a:r>
          </a:p>
          <a:p>
            <a:endParaRPr lang="en-US" sz="300" dirty="0">
              <a:solidFill>
                <a:schemeClr val="bg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Using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Mathf.Clamp() </a:t>
            </a:r>
            <a:r>
              <a:rPr lang="en-US" dirty="0">
                <a:solidFill>
                  <a:schemeClr val="bg2"/>
                </a:solidFill>
              </a:rPr>
              <a:t>function to restrict the car movement to road width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9DD485D-0585-534C-878B-19E489061E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261" y="4665677"/>
            <a:ext cx="6504242" cy="180408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E2FC6BD-3C2B-7442-8BE3-BDA3681A6622}"/>
              </a:ext>
            </a:extLst>
          </p:cNvPr>
          <p:cNvSpPr txBox="1"/>
          <p:nvPr/>
        </p:nvSpPr>
        <p:spPr>
          <a:xfrm>
            <a:off x="6683555" y="4698250"/>
            <a:ext cx="132735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latin typeface="Savoye LET Plain" pitchFamily="2" charset="0"/>
              </a:rPr>
              <a:t>}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2241F15-431E-424B-B029-971C078180D0}"/>
              </a:ext>
            </a:extLst>
          </p:cNvPr>
          <p:cNvSpPr txBox="1"/>
          <p:nvPr/>
        </p:nvSpPr>
        <p:spPr>
          <a:xfrm>
            <a:off x="7379839" y="4805972"/>
            <a:ext cx="4313169" cy="1523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Function to Check and Destroy Car object when it collides with Enemy car </a:t>
            </a:r>
          </a:p>
          <a:p>
            <a:endParaRPr lang="en-US" sz="300" dirty="0">
              <a:solidFill>
                <a:schemeClr val="bg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It also invokes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gameoverActivation() </a:t>
            </a:r>
            <a:r>
              <a:rPr lang="en-US" dirty="0">
                <a:solidFill>
                  <a:schemeClr val="bg2"/>
                </a:solidFill>
              </a:rPr>
              <a:t>function which enables </a:t>
            </a:r>
            <a:r>
              <a:rPr lang="en-US" b="1" dirty="0">
                <a:solidFill>
                  <a:schemeClr val="bg2"/>
                </a:solidFill>
              </a:rPr>
              <a:t>Play</a:t>
            </a:r>
            <a:r>
              <a:rPr lang="en-US" dirty="0">
                <a:solidFill>
                  <a:schemeClr val="bg2"/>
                </a:solidFill>
              </a:rPr>
              <a:t>, </a:t>
            </a:r>
            <a:r>
              <a:rPr lang="en-US" b="1" dirty="0">
                <a:solidFill>
                  <a:schemeClr val="bg2"/>
                </a:solidFill>
              </a:rPr>
              <a:t>Menu</a:t>
            </a:r>
            <a:r>
              <a:rPr lang="en-US" dirty="0">
                <a:solidFill>
                  <a:schemeClr val="bg2"/>
                </a:solidFill>
              </a:rPr>
              <a:t> &amp; </a:t>
            </a:r>
            <a:r>
              <a:rPr lang="en-US" b="1" dirty="0">
                <a:solidFill>
                  <a:schemeClr val="bg2"/>
                </a:solidFill>
              </a:rPr>
              <a:t>Exit</a:t>
            </a:r>
            <a:r>
              <a:rPr lang="en-US" dirty="0">
                <a:solidFill>
                  <a:schemeClr val="bg2"/>
                </a:solidFill>
              </a:rPr>
              <a:t> Buttons when the game is over</a:t>
            </a:r>
          </a:p>
        </p:txBody>
      </p:sp>
    </p:spTree>
    <p:extLst>
      <p:ext uri="{BB962C8B-B14F-4D97-AF65-F5344CB8AC3E}">
        <p14:creationId xmlns:p14="http://schemas.microsoft.com/office/powerpoint/2010/main" val="23782321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ded Corner 6">
            <a:extLst>
              <a:ext uri="{FF2B5EF4-FFF2-40B4-BE49-F238E27FC236}">
                <a16:creationId xmlns:a16="http://schemas.microsoft.com/office/drawing/2014/main" id="{D29772DA-1EFD-E14F-A35D-08152EE04524}"/>
              </a:ext>
            </a:extLst>
          </p:cNvPr>
          <p:cNvSpPr/>
          <p:nvPr/>
        </p:nvSpPr>
        <p:spPr>
          <a:xfrm>
            <a:off x="244747" y="161789"/>
            <a:ext cx="11046746" cy="629957"/>
          </a:xfrm>
          <a:prstGeom prst="foldedCorner">
            <a:avLst/>
          </a:prstGeom>
          <a:solidFill>
            <a:schemeClr val="tx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olded Corner 7">
            <a:extLst>
              <a:ext uri="{FF2B5EF4-FFF2-40B4-BE49-F238E27FC236}">
                <a16:creationId xmlns:a16="http://schemas.microsoft.com/office/drawing/2014/main" id="{63559CD2-2C00-DC4C-BBCA-4444D6E31985}"/>
              </a:ext>
            </a:extLst>
          </p:cNvPr>
          <p:cNvSpPr/>
          <p:nvPr/>
        </p:nvSpPr>
        <p:spPr>
          <a:xfrm>
            <a:off x="324260" y="204825"/>
            <a:ext cx="11046746" cy="629957"/>
          </a:xfrm>
          <a:prstGeom prst="foldedCorner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spc="600" dirty="0">
                <a:ln w="0"/>
                <a:solidFill>
                  <a:srgbClr val="00206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urier" pitchFamily="2" charset="0"/>
              </a:rPr>
              <a:t>ENEMY CAR/CAT CONTROLS</a:t>
            </a:r>
            <a:endParaRPr lang="en-US" sz="2000" spc="600" dirty="0">
              <a:ln w="0"/>
              <a:solidFill>
                <a:srgbClr val="00206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urier" pitchFamily="2" charset="0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37194D3-7457-0745-BA4A-B1762897CC08}"/>
              </a:ext>
            </a:extLst>
          </p:cNvPr>
          <p:cNvSpPr/>
          <p:nvPr/>
        </p:nvSpPr>
        <p:spPr>
          <a:xfrm>
            <a:off x="324260" y="1331873"/>
            <a:ext cx="2492682" cy="1144085"/>
          </a:xfrm>
          <a:prstGeom prst="ellipse">
            <a:avLst/>
          </a:prstGeom>
          <a:blipFill>
            <a:blip r:embed="rId3"/>
            <a:tile tx="0" ty="0" sx="100000" sy="100000" flip="none" algn="tl"/>
          </a:blipFill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>
                <a:solidFill>
                  <a:schemeClr val="tx1"/>
                </a:solidFill>
              </a:rPr>
              <a:t>carSpawner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7FCF7B6-B68A-234C-9CF5-D88F73547F37}"/>
              </a:ext>
            </a:extLst>
          </p:cNvPr>
          <p:cNvSpPr txBox="1"/>
          <p:nvPr/>
        </p:nvSpPr>
        <p:spPr>
          <a:xfrm>
            <a:off x="8141109" y="1331873"/>
            <a:ext cx="42327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Variable for Enemy car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speed</a:t>
            </a:r>
            <a:r>
              <a:rPr lang="en-US" dirty="0">
                <a:solidFill>
                  <a:schemeClr val="bg2"/>
                </a:solidFill>
              </a:rPr>
              <a:t>,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CarNo</a:t>
            </a:r>
            <a:r>
              <a:rPr lang="en-US" dirty="0">
                <a:solidFill>
                  <a:schemeClr val="bg2"/>
                </a:solidFill>
              </a:rPr>
              <a:t>,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         </a:t>
            </a:r>
            <a:r>
              <a:rPr lang="en-US" dirty="0">
                <a:solidFill>
                  <a:schemeClr val="bg2"/>
                </a:solidFill>
              </a:rPr>
              <a:t>Array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car </a:t>
            </a:r>
            <a:r>
              <a:rPr lang="en-US" dirty="0">
                <a:solidFill>
                  <a:schemeClr val="bg2"/>
                </a:solidFill>
              </a:rPr>
              <a:t>for using different enemy car Prefabs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1AD203C-9DD0-E34C-AB69-E43F4617AB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3435" y="1074781"/>
            <a:ext cx="4159248" cy="183757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5DBEB71-FA01-9F46-A72E-31C3C1F19B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4748" y="3188695"/>
            <a:ext cx="8073697" cy="33528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336D3FA-0059-E043-BF71-2EEC9823F22F}"/>
              </a:ext>
            </a:extLst>
          </p:cNvPr>
          <p:cNvSpPr txBox="1"/>
          <p:nvPr/>
        </p:nvSpPr>
        <p:spPr>
          <a:xfrm>
            <a:off x="7477432" y="877818"/>
            <a:ext cx="1327353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latin typeface="Savoye LET Plain" pitchFamily="2" charset="0"/>
              </a:rPr>
              <a:t>}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93BF8A4-3720-EC4E-9EFD-423363E4717C}"/>
              </a:ext>
            </a:extLst>
          </p:cNvPr>
          <p:cNvSpPr txBox="1"/>
          <p:nvPr/>
        </p:nvSpPr>
        <p:spPr>
          <a:xfrm>
            <a:off x="8141108" y="3934071"/>
            <a:ext cx="1327353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latin typeface="Savoye LET Plain" pitchFamily="2" charset="0"/>
              </a:rPr>
              <a:t>}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5E26BDC-F203-6949-8167-200AEB7491FF}"/>
              </a:ext>
            </a:extLst>
          </p:cNvPr>
          <p:cNvSpPr txBox="1"/>
          <p:nvPr/>
        </p:nvSpPr>
        <p:spPr>
          <a:xfrm>
            <a:off x="8804784" y="3573733"/>
            <a:ext cx="32299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Checking initial Countdown completion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Using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Random.Range()</a:t>
            </a:r>
            <a:r>
              <a:rPr lang="en-US" dirty="0">
                <a:solidFill>
                  <a:schemeClr val="bg2"/>
                </a:solidFill>
              </a:rPr>
              <a:t> to randomly spawn Enemy cars within a given range of position on Y axis</a:t>
            </a:r>
          </a:p>
          <a:p>
            <a:endParaRPr lang="en-US" dirty="0">
              <a:solidFill>
                <a:schemeClr val="bg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Using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Instantiate() </a:t>
            </a:r>
            <a:r>
              <a:rPr lang="en-US" dirty="0">
                <a:solidFill>
                  <a:schemeClr val="bg2"/>
                </a:solidFill>
              </a:rPr>
              <a:t>to call different enemy cars</a:t>
            </a:r>
          </a:p>
        </p:txBody>
      </p:sp>
    </p:spTree>
    <p:extLst>
      <p:ext uri="{BB962C8B-B14F-4D97-AF65-F5344CB8AC3E}">
        <p14:creationId xmlns:p14="http://schemas.microsoft.com/office/powerpoint/2010/main" val="24936153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ded Corner 6">
            <a:extLst>
              <a:ext uri="{FF2B5EF4-FFF2-40B4-BE49-F238E27FC236}">
                <a16:creationId xmlns:a16="http://schemas.microsoft.com/office/drawing/2014/main" id="{D29772DA-1EFD-E14F-A35D-08152EE04524}"/>
              </a:ext>
            </a:extLst>
          </p:cNvPr>
          <p:cNvSpPr/>
          <p:nvPr/>
        </p:nvSpPr>
        <p:spPr>
          <a:xfrm>
            <a:off x="244748" y="161789"/>
            <a:ext cx="10987752" cy="629957"/>
          </a:xfrm>
          <a:prstGeom prst="foldedCorner">
            <a:avLst/>
          </a:prstGeom>
          <a:solidFill>
            <a:schemeClr val="tx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olded Corner 7">
            <a:extLst>
              <a:ext uri="{FF2B5EF4-FFF2-40B4-BE49-F238E27FC236}">
                <a16:creationId xmlns:a16="http://schemas.microsoft.com/office/drawing/2014/main" id="{63559CD2-2C00-DC4C-BBCA-4444D6E31985}"/>
              </a:ext>
            </a:extLst>
          </p:cNvPr>
          <p:cNvSpPr/>
          <p:nvPr/>
        </p:nvSpPr>
        <p:spPr>
          <a:xfrm>
            <a:off x="324261" y="204825"/>
            <a:ext cx="10987752" cy="629957"/>
          </a:xfrm>
          <a:prstGeom prst="foldedCorner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spc="600" dirty="0">
                <a:ln w="0"/>
                <a:solidFill>
                  <a:srgbClr val="00206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urier" pitchFamily="2" charset="0"/>
              </a:rPr>
              <a:t>ENEMY CAR/CAT CONTROLS</a:t>
            </a:r>
            <a:endParaRPr lang="en-US" sz="2000" spc="600" dirty="0">
              <a:ln w="0"/>
              <a:solidFill>
                <a:srgbClr val="00206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urier" pitchFamily="2" charset="0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37194D3-7457-0745-BA4A-B1762897CC08}"/>
              </a:ext>
            </a:extLst>
          </p:cNvPr>
          <p:cNvSpPr/>
          <p:nvPr/>
        </p:nvSpPr>
        <p:spPr>
          <a:xfrm>
            <a:off x="1255494" y="1533967"/>
            <a:ext cx="2846235" cy="1135624"/>
          </a:xfrm>
          <a:prstGeom prst="ellipse">
            <a:avLst/>
          </a:prstGeom>
          <a:blipFill>
            <a:blip r:embed="rId3"/>
            <a:tile tx="0" ty="0" sx="100000" sy="100000" flip="none" algn="tl"/>
          </a:blipFill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500">
                <a:solidFill>
                  <a:schemeClr val="tx1"/>
                </a:solidFill>
              </a:rPr>
              <a:t>CarMovement</a:t>
            </a:r>
            <a:endParaRPr lang="en-US" sz="2500" dirty="0">
              <a:solidFill>
                <a:schemeClr val="tx1"/>
              </a:solidFill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C34E8D62-0412-9A43-957E-7F8B23FCC231}"/>
              </a:ext>
            </a:extLst>
          </p:cNvPr>
          <p:cNvSpPr/>
          <p:nvPr/>
        </p:nvSpPr>
        <p:spPr>
          <a:xfrm>
            <a:off x="6985070" y="1443837"/>
            <a:ext cx="3147071" cy="1225754"/>
          </a:xfrm>
          <a:prstGeom prst="ellipse">
            <a:avLst/>
          </a:prstGeom>
          <a:blipFill>
            <a:blip r:embed="rId3"/>
            <a:tile tx="0" ty="0" sx="100000" sy="100000" flip="none" algn="tl"/>
          </a:blipFill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500">
                <a:solidFill>
                  <a:schemeClr val="tx1"/>
                </a:solidFill>
              </a:rPr>
              <a:t>EnemyDestroyer</a:t>
            </a:r>
            <a:endParaRPr lang="en-US" sz="2500" dirty="0">
              <a:solidFill>
                <a:schemeClr val="tx1"/>
              </a:solidFill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F416F4EE-EE54-2743-9C7F-52616209C781}"/>
              </a:ext>
            </a:extLst>
          </p:cNvPr>
          <p:cNvCxnSpPr>
            <a:cxnSpLocks/>
          </p:cNvCxnSpPr>
          <p:nvPr/>
        </p:nvCxnSpPr>
        <p:spPr>
          <a:xfrm>
            <a:off x="5739004" y="1106129"/>
            <a:ext cx="0" cy="5407297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51" name="Picture 50">
            <a:extLst>
              <a:ext uri="{FF2B5EF4-FFF2-40B4-BE49-F238E27FC236}">
                <a16:creationId xmlns:a16="http://schemas.microsoft.com/office/drawing/2014/main" id="{470505F3-7E09-DB4B-8BAD-05C14814BB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2719" y="3183245"/>
            <a:ext cx="5639908" cy="1816457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61D8A64D-1F0A-6B4B-8749-D80C8024DD1F}"/>
              </a:ext>
            </a:extLst>
          </p:cNvPr>
          <p:cNvSpPr txBox="1"/>
          <p:nvPr/>
        </p:nvSpPr>
        <p:spPr>
          <a:xfrm>
            <a:off x="5956891" y="5328787"/>
            <a:ext cx="58551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Logic for infinite scrolling of track only after the initial  countdown is completed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04C9BE4F-E5A6-3648-9E40-568F5A04BD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4748" y="4367028"/>
            <a:ext cx="5414743" cy="824387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C7FCF7B6-B68A-234C-9CF5-D88F73547F37}"/>
              </a:ext>
            </a:extLst>
          </p:cNvPr>
          <p:cNvSpPr txBox="1"/>
          <p:nvPr/>
        </p:nvSpPr>
        <p:spPr>
          <a:xfrm>
            <a:off x="244749" y="3715210"/>
            <a:ext cx="4584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Variable for Enemy car speed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CEB3626E-9B50-2D48-846F-3FF63564171E}"/>
              </a:ext>
            </a:extLst>
          </p:cNvPr>
          <p:cNvSpPr txBox="1"/>
          <p:nvPr/>
        </p:nvSpPr>
        <p:spPr>
          <a:xfrm>
            <a:off x="311338" y="5256439"/>
            <a:ext cx="45847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Controlling Enemy Car movement based on passing time and its speed</a:t>
            </a: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A28C9895-61A1-9749-B6D3-2B5C7DC215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1337" y="3178276"/>
            <a:ext cx="5348153" cy="381000"/>
          </a:xfrm>
          <a:prstGeom prst="rect">
            <a:avLst/>
          </a:prstGeom>
        </p:spPr>
      </p:pic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6E03C8DB-05F5-7842-AFB1-257D1D05765C}"/>
              </a:ext>
            </a:extLst>
          </p:cNvPr>
          <p:cNvCxnSpPr>
            <a:cxnSpLocks/>
          </p:cNvCxnSpPr>
          <p:nvPr/>
        </p:nvCxnSpPr>
        <p:spPr>
          <a:xfrm>
            <a:off x="324261" y="2905432"/>
            <a:ext cx="11348366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65205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ded Corner 6">
            <a:extLst>
              <a:ext uri="{FF2B5EF4-FFF2-40B4-BE49-F238E27FC236}">
                <a16:creationId xmlns:a16="http://schemas.microsoft.com/office/drawing/2014/main" id="{D29772DA-1EFD-E14F-A35D-08152EE04524}"/>
              </a:ext>
            </a:extLst>
          </p:cNvPr>
          <p:cNvSpPr/>
          <p:nvPr/>
        </p:nvSpPr>
        <p:spPr>
          <a:xfrm>
            <a:off x="244748" y="161789"/>
            <a:ext cx="10914010" cy="629957"/>
          </a:xfrm>
          <a:prstGeom prst="foldedCorner">
            <a:avLst/>
          </a:prstGeom>
          <a:solidFill>
            <a:schemeClr val="tx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olded Corner 7">
            <a:extLst>
              <a:ext uri="{FF2B5EF4-FFF2-40B4-BE49-F238E27FC236}">
                <a16:creationId xmlns:a16="http://schemas.microsoft.com/office/drawing/2014/main" id="{63559CD2-2C00-DC4C-BBCA-4444D6E31985}"/>
              </a:ext>
            </a:extLst>
          </p:cNvPr>
          <p:cNvSpPr/>
          <p:nvPr/>
        </p:nvSpPr>
        <p:spPr>
          <a:xfrm>
            <a:off x="324261" y="204825"/>
            <a:ext cx="10914010" cy="629957"/>
          </a:xfrm>
          <a:prstGeom prst="foldedCorner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spc="300" dirty="0">
                <a:ln w="0"/>
                <a:solidFill>
                  <a:srgbClr val="00206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urier" pitchFamily="2" charset="0"/>
              </a:rPr>
              <a:t>COUNTDOWN DISPLAY CONTROLS</a:t>
            </a:r>
            <a:endParaRPr lang="en-US" sz="2000" spc="300" dirty="0">
              <a:ln w="0"/>
              <a:solidFill>
                <a:srgbClr val="00206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urier" pitchFamily="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39C3A73-027C-844C-9D4C-1CB778E0F2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748" y="3514698"/>
            <a:ext cx="7934836" cy="3080979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64B480A5-D8E2-B742-8F47-16CCBC780E64}"/>
              </a:ext>
            </a:extLst>
          </p:cNvPr>
          <p:cNvSpPr txBox="1"/>
          <p:nvPr/>
        </p:nvSpPr>
        <p:spPr>
          <a:xfrm>
            <a:off x="8725602" y="4102335"/>
            <a:ext cx="31558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Function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SetCountDownNow() </a:t>
            </a:r>
            <a:r>
              <a:rPr lang="en-US" dirty="0">
                <a:solidFill>
                  <a:schemeClr val="bg2"/>
                </a:solidFill>
              </a:rPr>
              <a:t>to set boolean variable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countDownDone </a:t>
            </a:r>
            <a:r>
              <a:rPr lang="en-US" dirty="0">
                <a:solidFill>
                  <a:schemeClr val="bg2"/>
                </a:solidFill>
              </a:rPr>
              <a:t>as </a:t>
            </a:r>
            <a:r>
              <a:rPr lang="en-US" b="1" dirty="0">
                <a:solidFill>
                  <a:schemeClr val="bg2"/>
                </a:solidFill>
              </a:rPr>
              <a:t>true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bg2"/>
                </a:solidFill>
              </a:rPr>
              <a:t>&amp; destroy its game object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BA7F4E9-FE9D-334B-B088-25DEC4469A85}"/>
              </a:ext>
            </a:extLst>
          </p:cNvPr>
          <p:cNvSpPr txBox="1"/>
          <p:nvPr/>
        </p:nvSpPr>
        <p:spPr>
          <a:xfrm>
            <a:off x="7987855" y="3594505"/>
            <a:ext cx="1327353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80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latin typeface="Savoye LET Plain" pitchFamily="2" charset="0"/>
              </a:rPr>
              <a:t>}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06D56A2-BFA7-8541-A19B-71A2EA626C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261" y="1553713"/>
            <a:ext cx="7511850" cy="1128425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82329EA7-C330-0E4B-970D-B5DC3C0C6EE9}"/>
              </a:ext>
            </a:extLst>
          </p:cNvPr>
          <p:cNvSpPr txBox="1"/>
          <p:nvPr/>
        </p:nvSpPr>
        <p:spPr>
          <a:xfrm>
            <a:off x="8499787" y="1461301"/>
            <a:ext cx="320637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Set boolean variable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countDownDone </a:t>
            </a:r>
            <a:r>
              <a:rPr lang="en-US" dirty="0">
                <a:solidFill>
                  <a:schemeClr val="bg2"/>
                </a:solidFill>
              </a:rPr>
              <a:t>as </a:t>
            </a:r>
            <a:r>
              <a:rPr lang="en-US" b="1" dirty="0">
                <a:solidFill>
                  <a:schemeClr val="bg2"/>
                </a:solidFill>
              </a:rPr>
              <a:t>false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bg2"/>
                </a:solidFill>
              </a:rPr>
              <a:t>at the start of the game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This enables the display of Initial Countdown (3 2 1) at the beginning of level 1 scene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C92F600-08DF-C449-A904-F326139DF659}"/>
              </a:ext>
            </a:extLst>
          </p:cNvPr>
          <p:cNvSpPr txBox="1"/>
          <p:nvPr/>
        </p:nvSpPr>
        <p:spPr>
          <a:xfrm>
            <a:off x="7836111" y="1389910"/>
            <a:ext cx="132735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latin typeface="Savoye LET Plain" pitchFamily="2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9284938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ded Corner 6">
            <a:extLst>
              <a:ext uri="{FF2B5EF4-FFF2-40B4-BE49-F238E27FC236}">
                <a16:creationId xmlns:a16="http://schemas.microsoft.com/office/drawing/2014/main" id="{D29772DA-1EFD-E14F-A35D-08152EE04524}"/>
              </a:ext>
            </a:extLst>
          </p:cNvPr>
          <p:cNvSpPr/>
          <p:nvPr/>
        </p:nvSpPr>
        <p:spPr>
          <a:xfrm>
            <a:off x="244748" y="161789"/>
            <a:ext cx="8872866" cy="629957"/>
          </a:xfrm>
          <a:prstGeom prst="foldedCorner">
            <a:avLst/>
          </a:prstGeom>
          <a:solidFill>
            <a:schemeClr val="tx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olded Corner 7">
            <a:extLst>
              <a:ext uri="{FF2B5EF4-FFF2-40B4-BE49-F238E27FC236}">
                <a16:creationId xmlns:a16="http://schemas.microsoft.com/office/drawing/2014/main" id="{63559CD2-2C00-DC4C-BBCA-4444D6E31985}"/>
              </a:ext>
            </a:extLst>
          </p:cNvPr>
          <p:cNvSpPr/>
          <p:nvPr/>
        </p:nvSpPr>
        <p:spPr>
          <a:xfrm>
            <a:off x="324261" y="204825"/>
            <a:ext cx="8872866" cy="629957"/>
          </a:xfrm>
          <a:prstGeom prst="foldedCorner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spc="300" dirty="0">
                <a:ln w="0"/>
                <a:solidFill>
                  <a:srgbClr val="00206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urier" pitchFamily="2" charset="0"/>
              </a:rPr>
              <a:t>AUDIO CONTROLS</a:t>
            </a:r>
            <a:endParaRPr lang="en-US" sz="2000" spc="300" dirty="0">
              <a:ln w="0"/>
              <a:solidFill>
                <a:srgbClr val="00206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urier" pitchFamily="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C5FD649-F471-D841-B02F-75783BEAB3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261" y="1730941"/>
            <a:ext cx="5892516" cy="3051482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6771218C-FDC1-FB4E-BD3D-1AA754DFB32B}"/>
              </a:ext>
            </a:extLst>
          </p:cNvPr>
          <p:cNvSpPr txBox="1"/>
          <p:nvPr/>
        </p:nvSpPr>
        <p:spPr>
          <a:xfrm>
            <a:off x="7478285" y="2858511"/>
            <a:ext cx="40402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Set Boolean Variable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audio_play </a:t>
            </a:r>
            <a:r>
              <a:rPr lang="en-US" dirty="0">
                <a:solidFill>
                  <a:schemeClr val="bg2"/>
                </a:solidFill>
              </a:rPr>
              <a:t>to true initially until the Mute button is pressed by the user 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BFAA612-A905-3F4B-A093-BD1E9EB74E83}"/>
              </a:ext>
            </a:extLst>
          </p:cNvPr>
          <p:cNvSpPr txBox="1"/>
          <p:nvPr/>
        </p:nvSpPr>
        <p:spPr>
          <a:xfrm>
            <a:off x="6386907" y="1825521"/>
            <a:ext cx="1327353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0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latin typeface="Savoye LET Plain" pitchFamily="2" charset="0"/>
              </a:rPr>
              <a:t>}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ABFA40D-D3B4-5942-8A21-A15A7C30C0D5}"/>
              </a:ext>
            </a:extLst>
          </p:cNvPr>
          <p:cNvSpPr txBox="1"/>
          <p:nvPr/>
        </p:nvSpPr>
        <p:spPr>
          <a:xfrm>
            <a:off x="324261" y="5463138"/>
            <a:ext cx="11666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</a:rPr>
              <a:t>Note: All other sound effects have been added to individual game objects such as Player Car, Enemy Car prefabs &amp; Cat</a:t>
            </a:r>
          </a:p>
        </p:txBody>
      </p:sp>
    </p:spTree>
    <p:extLst>
      <p:ext uri="{BB962C8B-B14F-4D97-AF65-F5344CB8AC3E}">
        <p14:creationId xmlns:p14="http://schemas.microsoft.com/office/powerpoint/2010/main" val="965346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ded Corner 6">
            <a:extLst>
              <a:ext uri="{FF2B5EF4-FFF2-40B4-BE49-F238E27FC236}">
                <a16:creationId xmlns:a16="http://schemas.microsoft.com/office/drawing/2014/main" id="{D29772DA-1EFD-E14F-A35D-08152EE04524}"/>
              </a:ext>
            </a:extLst>
          </p:cNvPr>
          <p:cNvSpPr/>
          <p:nvPr/>
        </p:nvSpPr>
        <p:spPr>
          <a:xfrm>
            <a:off x="244748" y="161789"/>
            <a:ext cx="8872866" cy="629957"/>
          </a:xfrm>
          <a:prstGeom prst="foldedCorner">
            <a:avLst/>
          </a:prstGeom>
          <a:solidFill>
            <a:schemeClr val="tx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olded Corner 7">
            <a:extLst>
              <a:ext uri="{FF2B5EF4-FFF2-40B4-BE49-F238E27FC236}">
                <a16:creationId xmlns:a16="http://schemas.microsoft.com/office/drawing/2014/main" id="{63559CD2-2C00-DC4C-BBCA-4444D6E31985}"/>
              </a:ext>
            </a:extLst>
          </p:cNvPr>
          <p:cNvSpPr/>
          <p:nvPr/>
        </p:nvSpPr>
        <p:spPr>
          <a:xfrm>
            <a:off x="324261" y="204825"/>
            <a:ext cx="8872866" cy="629957"/>
          </a:xfrm>
          <a:prstGeom prst="foldedCorner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spc="300" dirty="0">
                <a:ln w="0"/>
                <a:solidFill>
                  <a:srgbClr val="00206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urier" pitchFamily="2" charset="0"/>
              </a:rPr>
              <a:t>USER INTERFACE MANAGER</a:t>
            </a:r>
            <a:endParaRPr lang="en-US" sz="2000" spc="300" dirty="0">
              <a:ln w="0"/>
              <a:solidFill>
                <a:srgbClr val="00206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urier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DF9CC9-69FF-3E43-AAB7-43A60F0FCC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261" y="1117375"/>
            <a:ext cx="7772604" cy="29406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FF5F18C-D476-6A44-BE5C-FB77A78A6E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748" y="4426730"/>
            <a:ext cx="7424341" cy="227865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67808FA-95F9-2B42-812B-E23E5D6D78A6}"/>
              </a:ext>
            </a:extLst>
          </p:cNvPr>
          <p:cNvSpPr txBox="1"/>
          <p:nvPr/>
        </p:nvSpPr>
        <p:spPr>
          <a:xfrm>
            <a:off x="7177024" y="1768260"/>
            <a:ext cx="476917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Declaring an Array of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Button[] buttons  </a:t>
            </a:r>
            <a:r>
              <a:rPr lang="en-US" dirty="0">
                <a:solidFill>
                  <a:schemeClr val="bg2"/>
                </a:solidFill>
              </a:rPr>
              <a:t>for the Buttons Play, Menu &amp; Exit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Using variables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score</a:t>
            </a:r>
            <a:r>
              <a:rPr lang="en-US" dirty="0">
                <a:solidFill>
                  <a:schemeClr val="bg2"/>
                </a:solidFill>
              </a:rPr>
              <a:t> &amp;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scoreText </a:t>
            </a:r>
            <a:r>
              <a:rPr lang="en-US" dirty="0">
                <a:solidFill>
                  <a:schemeClr val="bg2"/>
                </a:solidFill>
              </a:rPr>
              <a:t>to display the user score at scene level 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Declaring Boolean variable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audio_play </a:t>
            </a:r>
            <a:r>
              <a:rPr lang="en-US" dirty="0">
                <a:solidFill>
                  <a:schemeClr val="bg2"/>
                </a:solidFill>
              </a:rPr>
              <a:t>in order to enable and disable game audio based on its value set to either true or false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630228-162F-ED4A-973C-07E340542F16}"/>
              </a:ext>
            </a:extLst>
          </p:cNvPr>
          <p:cNvSpPr txBox="1"/>
          <p:nvPr/>
        </p:nvSpPr>
        <p:spPr>
          <a:xfrm>
            <a:off x="6165682" y="1087688"/>
            <a:ext cx="1327353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90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latin typeface="Savoye LET Plain" pitchFamily="2" charset="0"/>
              </a:rPr>
              <a:t>}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E6875F6-98AC-EC4F-9FBD-D88BF4773D89}"/>
              </a:ext>
            </a:extLst>
          </p:cNvPr>
          <p:cNvSpPr txBox="1"/>
          <p:nvPr/>
        </p:nvSpPr>
        <p:spPr>
          <a:xfrm>
            <a:off x="7979729" y="4340658"/>
            <a:ext cx="404020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Initially setting the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gameOver</a:t>
            </a:r>
            <a:r>
              <a:rPr lang="en-US" dirty="0">
                <a:solidFill>
                  <a:schemeClr val="bg2"/>
                </a:solidFill>
              </a:rPr>
              <a:t> variable  to false &amp; variable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audio_play </a:t>
            </a:r>
            <a:r>
              <a:rPr lang="en-US" dirty="0">
                <a:solidFill>
                  <a:schemeClr val="bg2"/>
                </a:solidFill>
              </a:rPr>
              <a:t>to true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Using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InvokeRepeating() </a:t>
            </a:r>
            <a:r>
              <a:rPr lang="en-US" dirty="0">
                <a:solidFill>
                  <a:schemeClr val="bg2"/>
                </a:solidFill>
              </a:rPr>
              <a:t>function to call the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scoreUpdate() </a:t>
            </a:r>
            <a:r>
              <a:rPr lang="en-US" dirty="0">
                <a:solidFill>
                  <a:schemeClr val="bg2"/>
                </a:solidFill>
              </a:rPr>
              <a:t>function initially after a delay of 8seconds and afterwards at intervals of 2seconds. This ensures the score is not instantly increased with the start of the game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E3F8F73-71DC-404C-8457-BC4C1DDF5EA7}"/>
              </a:ext>
            </a:extLst>
          </p:cNvPr>
          <p:cNvSpPr txBox="1"/>
          <p:nvPr/>
        </p:nvSpPr>
        <p:spPr>
          <a:xfrm>
            <a:off x="7316053" y="4047417"/>
            <a:ext cx="1327353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0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latin typeface="Savoye LET Plain" pitchFamily="2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92916278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{A69C87CA-9575-E846-BAC3-B7533A8A1ED7}tf10001122</Template>
  <TotalTime>2961</TotalTime>
  <Words>920</Words>
  <Application>Microsoft Macintosh PowerPoint</Application>
  <PresentationFormat>Widescreen</PresentationFormat>
  <Paragraphs>101</Paragraphs>
  <Slides>13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2" baseType="lpstr">
      <vt:lpstr>Brush Script MT</vt:lpstr>
      <vt:lpstr>Apple Chancery</vt:lpstr>
      <vt:lpstr>Arial</vt:lpstr>
      <vt:lpstr>Calibri</vt:lpstr>
      <vt:lpstr>Courier</vt:lpstr>
      <vt:lpstr>Savoye LET Plain</vt:lpstr>
      <vt:lpstr>Trebuchet MS</vt:lpstr>
      <vt:lpstr>Tw Cen MT</vt:lpstr>
      <vt:lpstr>Circuit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IBM's Decade of Transformation: Turnaround to Growth</dc:title>
  <dc:creator>Anirudh Bhattacharya</dc:creator>
  <cp:lastModifiedBy>Anirudh Bhattacharya</cp:lastModifiedBy>
  <cp:revision>185</cp:revision>
  <dcterms:created xsi:type="dcterms:W3CDTF">2019-06-15T06:04:04Z</dcterms:created>
  <dcterms:modified xsi:type="dcterms:W3CDTF">2019-06-26T15:29:41Z</dcterms:modified>
</cp:coreProperties>
</file>